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8"/>
  </p:notesMasterIdLst>
  <p:sldIdLst>
    <p:sldId id="256" r:id="rId3"/>
    <p:sldId id="258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07/7/7/main" val="509C3E" mc:Ignorable=""/>
    <a:srgbClr xmlns:mc="http://schemas.openxmlformats.org/markup-compatibility/2006" xmlns:a14="http://schemas.microsoft.com/office/drawing/2007/7/7/main" val="478937" mc:Ignorable=""/>
  </p:clrMru>
  <p:extLst>
    <p:ext uri="{E76CE94A-603C-4142-B9EB-6D1370010A27}">
      <p14:discardImageEditData xmlns:p14="http://schemas.microsoft.com/office/powerpoint/2007/7/12/main" val="0"/>
    </p:ext>
    <p:ext uri="{D31A062A-798A-4329-ABDD-BBA856620510}">
      <p14:defaultImageDpi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03/06/2010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03/06/2010 09:23:18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28860" y="3071810"/>
            <a:ext cx="44438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t>Exposé EIAH</a:t>
            </a:r>
            <a:endParaRPr lang="fr-FR" sz="6600" b="0" cap="none" spc="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xmlns:mc="http://schemas.openxmlformats.org/markup-compatibility/2006" xmlns:a14="http://schemas.microsoft.com/office/drawing/2007/7/7/main" val="478937" mc:Ignorable=""/>
                </a:solidFill>
              </a:rPr>
              <a:t>EIAH – Université de Picardie Jules Verne</a:t>
            </a:r>
            <a:endParaRPr lang="fr-FR" b="1" dirty="0">
              <a:solidFill>
                <a:srgbClr xmlns:mc="http://schemas.openxmlformats.org/markup-compatibility/2006" xmlns:a14="http://schemas.microsoft.com/office/drawing/2007/7/7/main" val="478937" mc:Ignorable="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xmlns:mc="http://schemas.openxmlformats.org/markup-compatibility/2006" xmlns:a14="http://schemas.microsoft.com/office/drawing/2007/7/7/main" val="478937" mc:Ignorable=""/>
                </a:solidFill>
              </a:rPr>
              <a:t>EIAH – Université de Picardie Jules Verne</a:t>
            </a:r>
            <a:endParaRPr lang="fr-FR" b="1" dirty="0">
              <a:solidFill>
                <a:srgbClr xmlns:mc="http://schemas.openxmlformats.org/markup-compatibility/2006" xmlns:a14="http://schemas.microsoft.com/office/drawing/2007/7/7/main" val="478937" mc:Ignorable="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0803" y="142852"/>
            <a:ext cx="290035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 Définition(1)</a:t>
            </a:r>
            <a:endParaRPr lang="fr-FR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pPr algn="ctr"/>
              <a:t>3</a:t>
            </a:fld>
            <a:endParaRPr lang="fr-FR" sz="200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000" dirty="0"/>
              <a:t>EIAH= Environnement informatique + intention didactique </a:t>
            </a:r>
          </a:p>
          <a:p>
            <a:r>
              <a:rPr lang="fr-FR" sz="2000" dirty="0"/>
              <a:t>Intention didactique :</a:t>
            </a:r>
          </a:p>
          <a:p>
            <a:r>
              <a:rPr lang="fr-FR" sz="2000" dirty="0"/>
              <a:t>différentes déclinaisons de l’apprentissage : enseignement, formation, autodidaxie, diffusion de connaissances</a:t>
            </a:r>
          </a:p>
          <a:p>
            <a:r>
              <a:rPr lang="fr-FR" sz="2000" dirty="0"/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5929322" y="3571876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00760" y="4557738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143636" y="5557870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928694" cy="2486060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500166" y="3786190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07/7/7/main" val="7030A0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07/7/7/main" val="7030A0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07/7/7/main" val="7030A0" mc:Ignorable="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0803" y="142852"/>
            <a:ext cx="290035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 Définition(2)</a:t>
            </a:r>
            <a:endParaRPr lang="fr-FR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800" dirty="0"/>
              <a:t>Environnement informatique </a:t>
            </a:r>
            <a:r>
              <a:rPr lang="fr-FR" sz="2800" dirty="0" smtClean="0"/>
              <a:t>:</a:t>
            </a:r>
          </a:p>
          <a:p>
            <a:pPr marL="0" indent="0">
              <a:buNone/>
            </a:pPr>
            <a:endParaRPr lang="fr-FR" sz="2800" dirty="0"/>
          </a:p>
          <a:p>
            <a:pPr lvl="1"/>
            <a:r>
              <a:rPr lang="fr-FR" sz="2400" dirty="0"/>
              <a:t>conçus dans le but de susciter ou accompagner un apprentissage</a:t>
            </a:r>
          </a:p>
          <a:p>
            <a:pPr lvl="1"/>
            <a:r>
              <a:rPr lang="fr-FR" sz="2400" dirty="0"/>
              <a:t>mobilisant des agents humains et artificiels</a:t>
            </a:r>
          </a:p>
          <a:p>
            <a:pPr lvl="1"/>
            <a:r>
              <a:rPr lang="fr-FR" sz="2400" dirty="0"/>
              <a:t>utilisés dans des situations d’interaction présentielles ou à </a:t>
            </a:r>
            <a:r>
              <a:rPr lang="fr-FR" sz="2400" dirty="0" smtClean="0"/>
              <a:t>distance</a:t>
            </a:r>
          </a:p>
          <a:p>
            <a:pPr marL="457200" lvl="1" indent="0">
              <a:buNone/>
            </a:pPr>
            <a:endParaRPr lang="fr-FR" sz="2400" dirty="0"/>
          </a:p>
          <a:p>
            <a:pPr>
              <a:buNone/>
            </a:pPr>
            <a:r>
              <a:rPr lang="fr-FR" sz="2800" b="1" dirty="0"/>
              <a:t>=&gt; 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</a:rPr>
              <a:t>Une transposition informatique qui intègre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07/7/12/main" val="2540638990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48" y="142852"/>
            <a:ext cx="4714908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 Approche </a:t>
            </a:r>
            <a:r>
              <a:rPr lang="fr-FR" dirty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historique</a:t>
            </a:r>
            <a:r>
              <a:rPr lang="fr-FR" b="1" dirty="0">
                <a:solidFill>
                  <a:srgbClr xmlns:mc="http://schemas.openxmlformats.org/markup-compatibility/2006" xmlns:a14="http://schemas.microsoft.com/office/drawing/2007/7/7/main" val="509C3E" mc:Ignorable=""/>
                </a:solidFill>
                <a:ea typeface="Verdana" pitchFamily="34" charset="0"/>
                <a:cs typeface="Arial" pitchFamily="34" charset="0"/>
              </a:rPr>
              <a:t> </a:t>
            </a:r>
            <a:endParaRPr lang="fr-FR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xmlns:mc="http://schemas.openxmlformats.org/markup-compatibility/2006" xmlns:a14="http://schemas.microsoft.com/office/drawing/2007/7/7/main" val="FFFFFF" mc:Ignorable=""/>
                  </a:solidFill>
                  <a:prstDash val="solid"/>
                </a:ln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effectLst>
                  <a:outerShdw blurRad="63500" dir="3600000" algn="tl" rotWithShape="0">
                    <a:srgbClr xmlns:mc="http://schemas.openxmlformats.org/markup-compatibility/2006" xmlns:a14="http://schemas.microsoft.com/office/drawing/2007/7/7/main" val="000000" mc:Ignorable="">
                      <a:alpha val="70000"/>
                    </a:srgbClr>
                  </a:outerShdw>
                </a:effectLst>
              </a:rPr>
              <a:pPr algn="ctr"/>
              <a:t>5</a:t>
            </a:fld>
            <a:endParaRPr lang="fr-FR" sz="2000" dirty="0">
              <a:ln w="18415" cmpd="sng">
                <a:solidFill>
                  <a:srgbClr xmlns:mc="http://schemas.openxmlformats.org/markup-compatibility/2006" xmlns:a14="http://schemas.microsoft.com/office/drawing/2007/7/7/main" val="FFFFFF" mc:Ignorable=""/>
                </a:solidFill>
                <a:prstDash val="solid"/>
              </a:ln>
              <a:solidFill>
                <a:srgbClr xmlns:mc="http://schemas.openxmlformats.org/markup-compatibility/2006" xmlns:a14="http://schemas.microsoft.com/office/drawing/2007/7/7/main" val="FFFFFF" mc:Ignorable=""/>
              </a:solidFill>
              <a:effectLst>
                <a:outerShdw blurRad="63500" dir="3600000" algn="tl" rotWithShape="0">
                  <a:srgbClr xmlns:mc="http://schemas.openxmlformats.org/markup-compatibility/2006" xmlns:a14="http://schemas.microsoft.com/office/drawing/2007/7/7/main" val="000000" mc:Ignorable="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1500174"/>
            <a:ext cx="2143140" cy="50006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2285992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3071810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857628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4143380"/>
            <a:ext cx="2786082" cy="105727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 ›apprentissages contrôlées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328612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500702"/>
            <a:ext cx="2786082" cy="1057276"/>
          </a:xfrm>
          <a:prstGeom prst="roundRect">
            <a:avLst/>
          </a:prstGeom>
          <a:ln/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 ›apprentissage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500702"/>
            <a:ext cx="2571800" cy="1057276"/>
          </a:xfrm>
          <a:prstGeom prst="roundRect">
            <a:avLst/>
          </a:prstGeom>
          <a:ln/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Multimédia.</a:t>
            </a:r>
          </a:p>
          <a:p>
            <a:pPr algn="ctr"/>
            <a:r>
              <a:rPr lang="fr-FR" dirty="0" smtClean="0"/>
              <a:t>Interfaces multimodales.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786322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3143248"/>
            <a:ext cx="2143140" cy="8572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 ›apprentissage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221455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xmlns:mc="http://schemas.openxmlformats.org/markup-compatibility/2006" xmlns:a14="http://schemas.microsoft.com/office/drawing/2007/7/7/main" val="000000" mc:Ignorable="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214311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92893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714752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5350679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928934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964785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6029340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586162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871914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5179231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500174"/>
            <a:ext cx="214314" cy="3786214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xmlns:mc="http://schemas.openxmlformats.org/markup-compatibility/2006" xmlns:a14="http://schemas.microsoft.com/office/drawing/2007/7/7/main" val="000000" mc:Ignorable="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571612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643446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3214686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929066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07/7/12/main" val="1631365368"/>
      </p:ext>
    </p:extLst>
  </p:cSld>
  <p:clrMapOvr>
    <a:masterClrMapping/>
  </p:clrMapOvr>
  <p:timing>
    <p:tnLst>
      <p:par>
        <p:cTn xmlns:p14="http://schemas.microsoft.com/office/powerpoint/2007/7/12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185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Thème Office</vt:lpstr>
      <vt:lpstr>PowerPoint Presentation</vt:lpstr>
      <vt:lpstr>PowerPoint Presentation</vt:lpstr>
      <vt:lpstr> Définition(1)</vt:lpstr>
      <vt:lpstr> Définition(2)</vt:lpstr>
      <vt:lpstr> Approche historique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abir</cp:lastModifiedBy>
  <cp:revision>24</cp:revision>
  <dcterms:created xsi:type="dcterms:W3CDTF">2010-05-18T21:27:54Z</dcterms:created>
  <dcterms:modified xsi:type="dcterms:W3CDTF">2010-06-03T07:53:25Z</dcterms:modified>
</cp:coreProperties>
</file>