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2"/>
  </p:sldMasterIdLst>
  <p:notesMasterIdLst>
    <p:notesMasterId r:id="rId21"/>
  </p:notesMasterIdLst>
  <p:sldIdLst>
    <p:sldId id="256" r:id="rId3"/>
    <p:sldId id="258" r:id="rId4"/>
    <p:sldId id="257" r:id="rId5"/>
    <p:sldId id="276" r:id="rId6"/>
    <p:sldId id="260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8937"/>
    <a:srgbClr val="509C3E"/>
  </p:clrMru>
  <p:extLst>
    <p:ext uri="{E76CE94A-603C-4142-B9EB-6D1370010A27}">
      <p14:discardImageEditData xmlns="" xmlns:p14="http://schemas.microsoft.com/office/powerpoint/2007/7/12/main" val="0"/>
    </p:ext>
    <p:ext uri="{D31A062A-798A-4329-ABDD-BBA856620510}">
      <p14:defaultImageDpi xmlns="" xmlns:p14="http://schemas.microsoft.com/office/powerpoint/2007/7/12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8446C-F698-48CB-995D-BA8051E3B218}" type="datetimeFigureOut">
              <a:rPr lang="fr-FR" smtClean="0"/>
              <a:pPr/>
              <a:t>04/06/2010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CF1A6-1FA9-4FD9-BE6F-D11AAA9589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07/7/12/main" val="3017624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5D9BB-3AD8-4B2E-B4EF-8DEFEDB48FA6}" type="datetime9">
              <a:rPr lang="fr-FR" smtClean="0"/>
              <a:pPr/>
              <a:t>04/06/2010 10:44:09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FC8B4-8405-48EA-93A9-57FA84F7F0CB}" type="datetime9">
              <a:rPr lang="fr-FR" smtClean="0"/>
              <a:pPr/>
              <a:t>04/06/2010 10:44:10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9A72A-E260-4D68-B9D9-FEE471BAD4B5}" type="datetime9">
              <a:rPr lang="fr-FR" smtClean="0"/>
              <a:pPr/>
              <a:t>04/06/2010 10:44:10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A47E-0CE0-47D1-9E9D-9448BC66C45B}" type="datetime9">
              <a:rPr lang="fr-FR" smtClean="0"/>
              <a:pPr/>
              <a:t>04/06/2010 10:44:09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3DA9D-7481-4FB7-A307-026D3EA2E92C}" type="datetime9">
              <a:rPr lang="fr-FR" smtClean="0"/>
              <a:pPr/>
              <a:t>04/06/2010 10:44:10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CDF93-48F5-4CD3-9986-2876898827A6}" type="datetime9">
              <a:rPr lang="fr-FR" smtClean="0"/>
              <a:pPr/>
              <a:t>04/06/2010 10:44:10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DDF7D-5448-421A-8206-A488B8EAF983}" type="datetime9">
              <a:rPr lang="fr-FR" smtClean="0"/>
              <a:pPr/>
              <a:t>04/06/2010 10:44:10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CBD85-71E1-4703-B2CD-5B2DFBC5DACA}" type="datetime9">
              <a:rPr lang="fr-FR" smtClean="0"/>
              <a:pPr/>
              <a:t>04/06/2010 10:44:10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67732-E66D-40BD-9E19-8B35ECBBC5AD}" type="datetime9">
              <a:rPr lang="fr-FR" smtClean="0"/>
              <a:pPr/>
              <a:t>04/06/2010 10:44:10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6A501-1B9A-4BEB-B119-77B550637D7D}" type="datetime9">
              <a:rPr lang="fr-FR" smtClean="0"/>
              <a:pPr/>
              <a:t>04/06/2010 10:44:10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DAB28-BB38-45C6-9950-67DD05B3E60B}" type="datetime9">
              <a:rPr lang="fr-FR" smtClean="0"/>
              <a:pPr/>
              <a:t>04/06/2010 10:44:10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BBD87-E316-4EF3-A17D-A206EDDA5EC8}" type="datetime9">
              <a:rPr lang="fr-FR" smtClean="0"/>
              <a:pPr/>
              <a:t>04/06/2010 10:44:10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93868-779B-44BF-A123-9D1A91718A8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J:\Mes docs tmp\MIAGE\EIAH\Template Diapo PowerPoint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357166"/>
            <a:ext cx="2286016" cy="153887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428860" y="3071810"/>
            <a:ext cx="444384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6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Exposé EIAH</a:t>
            </a:r>
            <a:endParaRPr lang="fr-FR" sz="6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29190" y="6357958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478937"/>
                </a:solidFill>
              </a:rPr>
              <a:t>EIAH – Université de Picardie Jules Verne</a:t>
            </a:r>
            <a:endParaRPr lang="fr-FR" b="1" dirty="0">
              <a:solidFill>
                <a:srgbClr val="478937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934670"/>
            <a:ext cx="357751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rgbClr val="478937"/>
                </a:solidFill>
              </a:rPr>
              <a:t>FOURREAUX Florent ; PARE Vincent</a:t>
            </a:r>
          </a:p>
          <a:p>
            <a:r>
              <a:rPr lang="fr-FR" dirty="0" smtClean="0">
                <a:solidFill>
                  <a:srgbClr val="478937"/>
                </a:solidFill>
              </a:rPr>
              <a:t>THUILLIER Ludovic ; TENNICH Nadia</a:t>
            </a:r>
          </a:p>
          <a:p>
            <a:r>
              <a:rPr lang="fr-FR" dirty="0" smtClean="0">
                <a:solidFill>
                  <a:srgbClr val="478937"/>
                </a:solidFill>
              </a:rPr>
              <a:t>MAATOUG Abir</a:t>
            </a:r>
            <a:endParaRPr lang="fr-FR" dirty="0">
              <a:solidFill>
                <a:srgbClr val="47893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 smtClean="0"/>
              <a:t>Public :</a:t>
            </a:r>
          </a:p>
          <a:p>
            <a:pPr>
              <a:buNone/>
            </a:pPr>
            <a:r>
              <a:rPr lang="fr-FR" dirty="0" smtClean="0"/>
              <a:t>		Enseignement : </a:t>
            </a:r>
          </a:p>
          <a:p>
            <a:pPr>
              <a:buNone/>
            </a:pPr>
            <a:r>
              <a:rPr lang="fr-FR" dirty="0" smtClean="0"/>
              <a:t>			Mathématiques :</a:t>
            </a:r>
          </a:p>
          <a:p>
            <a:pPr>
              <a:buNone/>
            </a:pPr>
            <a:r>
              <a:rPr lang="fr-FR" dirty="0" smtClean="0"/>
              <a:t>				Exemple : </a:t>
            </a:r>
            <a:r>
              <a:rPr lang="fr-FR" dirty="0" err="1" smtClean="0"/>
              <a:t>Zombiedivision</a:t>
            </a:r>
            <a:r>
              <a:rPr lang="fr-FR" dirty="0" smtClean="0"/>
              <a:t> </a:t>
            </a:r>
          </a:p>
          <a:p>
            <a:pPr>
              <a:buNone/>
            </a:pPr>
            <a:r>
              <a:rPr lang="fr-FR" dirty="0" smtClean="0"/>
              <a:t>				pour les école élémentaire.</a:t>
            </a:r>
          </a:p>
          <a:p>
            <a:pPr>
              <a:buNone/>
            </a:pPr>
            <a:r>
              <a:rPr lang="fr-FR" dirty="0" smtClean="0"/>
              <a:t>			Orientation :</a:t>
            </a:r>
          </a:p>
          <a:p>
            <a:pPr>
              <a:buNone/>
            </a:pPr>
            <a:r>
              <a:rPr lang="fr-FR" dirty="0" smtClean="0"/>
              <a:t>				Exemple : </a:t>
            </a:r>
            <a:r>
              <a:rPr lang="fr-FR" dirty="0" err="1" smtClean="0"/>
              <a:t>Technocity</a:t>
            </a:r>
            <a:r>
              <a:rPr lang="fr-FR" dirty="0" smtClean="0"/>
              <a:t> 	</a:t>
            </a:r>
          </a:p>
          <a:p>
            <a:pPr>
              <a:buNone/>
            </a:pPr>
            <a:r>
              <a:rPr lang="fr-FR" dirty="0" smtClean="0"/>
              <a:t>				pour les collégiens et lycéen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Implication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globale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Verdana" pitchFamily="34" charset="0"/>
              <a:cs typeface="Arial" pitchFamily="34" charset="0"/>
            </a:endParaRP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 smtClean="0"/>
              <a:t>Public :</a:t>
            </a:r>
          </a:p>
          <a:p>
            <a:pPr>
              <a:buNone/>
            </a:pPr>
            <a:r>
              <a:rPr lang="fr-FR" dirty="0" smtClean="0"/>
              <a:t>		Enseignement : </a:t>
            </a:r>
          </a:p>
          <a:p>
            <a:pPr>
              <a:buNone/>
            </a:pPr>
            <a:r>
              <a:rPr lang="fr-FR" dirty="0" smtClean="0"/>
              <a:t>			Les avis sont en général très partagé sur l’impact des </a:t>
            </a:r>
            <a:r>
              <a:rPr lang="fr-FR" dirty="0" err="1" smtClean="0"/>
              <a:t>serious</a:t>
            </a:r>
            <a:r>
              <a:rPr lang="fr-FR" dirty="0" smtClean="0"/>
              <a:t> </a:t>
            </a:r>
            <a:r>
              <a:rPr lang="fr-FR" dirty="0" err="1" smtClean="0"/>
              <a:t>games</a:t>
            </a:r>
            <a:r>
              <a:rPr lang="fr-FR" dirty="0" smtClean="0"/>
              <a:t>. Néanmoins des études ont démontré que certains avaient de réels impacts vis-à-vis de l’apprentissage. </a:t>
            </a:r>
          </a:p>
          <a:p>
            <a:pPr>
              <a:buNone/>
            </a:pPr>
            <a:r>
              <a:rPr lang="fr-FR" dirty="0" smtClean="0"/>
              <a:t>			La difficulté est dans leur conception, les buts pédagogiques étant souvent difficiles à atteindre précisément. 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Implication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globale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Verdana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dirty="0" smtClean="0"/>
              <a:t>Public :</a:t>
            </a:r>
          </a:p>
          <a:p>
            <a:pPr>
              <a:buNone/>
            </a:pPr>
            <a:r>
              <a:rPr lang="fr-FR" dirty="0" smtClean="0"/>
              <a:t>		Police :</a:t>
            </a:r>
          </a:p>
          <a:p>
            <a:pPr>
              <a:buNone/>
            </a:pPr>
            <a:r>
              <a:rPr lang="fr-FR" dirty="0" smtClean="0"/>
              <a:t>			Exemple : </a:t>
            </a:r>
            <a:r>
              <a:rPr lang="fr-FR" dirty="0" err="1" smtClean="0"/>
              <a:t>Tacking</a:t>
            </a:r>
            <a:r>
              <a:rPr lang="fr-FR" dirty="0" smtClean="0"/>
              <a:t> </a:t>
            </a:r>
            <a:r>
              <a:rPr lang="fr-FR" dirty="0" err="1" smtClean="0"/>
              <a:t>Knife</a:t>
            </a:r>
            <a:r>
              <a:rPr lang="fr-FR" dirty="0" smtClean="0"/>
              <a:t> crime</a:t>
            </a:r>
          </a:p>
          <a:p>
            <a:pPr>
              <a:buNone/>
            </a:pPr>
            <a:r>
              <a:rPr lang="fr-FR" dirty="0" smtClean="0"/>
              <a:t>			prévention contre la violence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		Hôpitaux :</a:t>
            </a:r>
          </a:p>
          <a:p>
            <a:pPr>
              <a:buNone/>
            </a:pPr>
            <a:r>
              <a:rPr lang="fr-FR" dirty="0" smtClean="0"/>
              <a:t>			Exemple : </a:t>
            </a:r>
            <a:r>
              <a:rPr lang="fr-FR" dirty="0" err="1" smtClean="0"/>
              <a:t>RescueSim</a:t>
            </a:r>
            <a:r>
              <a:rPr lang="fr-FR" dirty="0" smtClean="0"/>
              <a:t> </a:t>
            </a:r>
          </a:p>
          <a:p>
            <a:pPr>
              <a:buNone/>
            </a:pPr>
            <a:r>
              <a:rPr lang="fr-FR" dirty="0" smtClean="0"/>
              <a:t>			pour les services d’urgences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Implication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globale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Verdana" pitchFamily="34" charset="0"/>
              <a:cs typeface="Arial" pitchFamily="34" charset="0"/>
            </a:endParaRPr>
          </a:p>
        </p:txBody>
      </p:sp>
      <p:sp>
        <p:nvSpPr>
          <p:cNvPr id="9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Public :</a:t>
            </a:r>
          </a:p>
          <a:p>
            <a:pPr>
              <a:buNone/>
            </a:pPr>
            <a:r>
              <a:rPr lang="fr-FR" dirty="0" smtClean="0"/>
              <a:t>		Gouvernement et Politique :</a:t>
            </a:r>
          </a:p>
          <a:p>
            <a:pPr>
              <a:buNone/>
            </a:pPr>
            <a:r>
              <a:rPr lang="fr-FR" dirty="0" smtClean="0"/>
              <a:t>			Exemple : Citizen Engagement</a:t>
            </a:r>
          </a:p>
          <a:p>
            <a:pPr>
              <a:buNone/>
            </a:pPr>
            <a:r>
              <a:rPr lang="fr-FR" dirty="0" smtClean="0"/>
              <a:t>		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Implication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globale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Verdana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Militaire :</a:t>
            </a:r>
          </a:p>
          <a:p>
            <a:pPr>
              <a:buNone/>
            </a:pPr>
            <a:r>
              <a:rPr lang="fr-FR" dirty="0" smtClean="0"/>
              <a:t>		Entrainement</a:t>
            </a:r>
          </a:p>
          <a:p>
            <a:pPr>
              <a:buNone/>
            </a:pPr>
            <a:r>
              <a:rPr lang="fr-FR" dirty="0" smtClean="0"/>
              <a:t>		Simulation</a:t>
            </a:r>
          </a:p>
          <a:p>
            <a:pPr>
              <a:buNone/>
            </a:pPr>
            <a:r>
              <a:rPr lang="fr-FR" dirty="0" smtClean="0"/>
              <a:t>		Stratégie</a:t>
            </a:r>
          </a:p>
          <a:p>
            <a:pPr>
              <a:buNone/>
            </a:pPr>
            <a:r>
              <a:rPr lang="fr-FR" dirty="0" smtClean="0"/>
              <a:t>			Les académies militaires sont très 	conscient de l’utilité des </a:t>
            </a:r>
            <a:r>
              <a:rPr lang="fr-FR" dirty="0" err="1" smtClean="0"/>
              <a:t>serious</a:t>
            </a:r>
            <a:r>
              <a:rPr lang="fr-FR" dirty="0" smtClean="0"/>
              <a:t> </a:t>
            </a:r>
            <a:r>
              <a:rPr lang="fr-FR" dirty="0" err="1" smtClean="0"/>
              <a:t>games</a:t>
            </a:r>
            <a:r>
              <a:rPr lang="fr-FR" dirty="0" smtClean="0"/>
              <a:t> 	pour les exercices d’entrainement.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Implication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globale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Verdana" pitchFamily="34" charset="0"/>
              <a:cs typeface="Arial" pitchFamily="34" charset="0"/>
            </a:endParaRPr>
          </a:p>
        </p:txBody>
      </p:sp>
      <p:sp>
        <p:nvSpPr>
          <p:cNvPr id="9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Militaire :</a:t>
            </a:r>
          </a:p>
          <a:p>
            <a:pPr>
              <a:buNone/>
            </a:pPr>
            <a:r>
              <a:rPr lang="fr-FR" dirty="0" smtClean="0"/>
              <a:t>		Entrainement</a:t>
            </a:r>
          </a:p>
          <a:p>
            <a:pPr>
              <a:buNone/>
            </a:pPr>
            <a:r>
              <a:rPr lang="fr-FR" dirty="0" smtClean="0"/>
              <a:t>		Simulation</a:t>
            </a:r>
          </a:p>
          <a:p>
            <a:pPr>
              <a:buNone/>
            </a:pPr>
            <a:r>
              <a:rPr lang="fr-FR" dirty="0" smtClean="0"/>
              <a:t>		Stratégie</a:t>
            </a:r>
          </a:p>
          <a:p>
            <a:pPr>
              <a:buNone/>
            </a:pPr>
            <a:r>
              <a:rPr lang="fr-FR" dirty="0" smtClean="0"/>
              <a:t>			Les académies militaires sont très 	conscient de l’utilité des </a:t>
            </a:r>
            <a:r>
              <a:rPr lang="fr-FR" dirty="0" err="1" smtClean="0"/>
              <a:t>serious</a:t>
            </a:r>
            <a:r>
              <a:rPr lang="fr-FR" dirty="0" smtClean="0"/>
              <a:t> </a:t>
            </a:r>
            <a:r>
              <a:rPr lang="fr-FR" dirty="0" err="1" smtClean="0"/>
              <a:t>games</a:t>
            </a:r>
            <a:r>
              <a:rPr lang="fr-FR" dirty="0" smtClean="0"/>
              <a:t> 	pour les exercices d’entrainement.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Implication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globale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Verdana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/>
          <a:lstStyle/>
          <a:p>
            <a:pPr>
              <a:buNone/>
            </a:pPr>
            <a:r>
              <a:rPr lang="fr-FR" dirty="0" smtClean="0"/>
              <a:t>Militaire :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dirty="0" smtClean="0"/>
              <a:t>			Cependant l’utilisation effective des  jeux et des technologies associés dans la pédagogie est sous-utilisée.</a:t>
            </a:r>
          </a:p>
          <a:p>
            <a:pPr>
              <a:buNone/>
            </a:pPr>
            <a:r>
              <a:rPr lang="fr-FR" dirty="0" smtClean="0"/>
              <a:t>			Le challenge consiste à identifier les bénéfices et les contraintes de leur utilisation, notamment dans une stratégie de défense.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Implication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globale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Verdana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8596" y="3214686"/>
            <a:ext cx="302518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Exposé EIAH</a:t>
            </a:r>
            <a:endParaRPr lang="fr-FR" sz="4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29190" y="6357958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478937"/>
                </a:solidFill>
              </a:rPr>
              <a:t>EIAH – Université de Picardie Jules Verne</a:t>
            </a:r>
            <a:endParaRPr lang="fr-FR" b="1" dirty="0">
              <a:solidFill>
                <a:srgbClr val="478937"/>
              </a:solidFill>
            </a:endParaRPr>
          </a:p>
        </p:txBody>
      </p:sp>
      <p:pic>
        <p:nvPicPr>
          <p:cNvPr id="2050" name="Picture 2" descr="J:\Mes docs tmp\MIAGE\EIAH\Template Diapo PowerPoint - v2\pastill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3778280" y="1000108"/>
            <a:ext cx="5080000" cy="5080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5627975">
            <a:off x="4500563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À l’origine d’un besoin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 rot="20882031">
            <a:off x="4500562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Implication globale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1721826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Conception et réalisation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 rot="5756189">
            <a:off x="4500562" y="1793264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Première approche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593467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>
                <a:solidFill>
                  <a:srgbClr val="478937"/>
                </a:solidFill>
              </a:rPr>
              <a:t>FOURREAUX Florent ; PARE Vincent</a:t>
            </a:r>
          </a:p>
          <a:p>
            <a:r>
              <a:rPr lang="fr-FR" dirty="0" smtClean="0">
                <a:solidFill>
                  <a:srgbClr val="478937"/>
                </a:solidFill>
              </a:rPr>
              <a:t>THUILLIER Ludovic ; TENNICH Nadia</a:t>
            </a:r>
          </a:p>
          <a:p>
            <a:r>
              <a:rPr lang="fr-FR" dirty="0" smtClean="0">
                <a:solidFill>
                  <a:srgbClr val="478937"/>
                </a:solidFill>
              </a:rPr>
              <a:t>MAATOUG Abir</a:t>
            </a:r>
            <a:endParaRPr lang="fr-FR" dirty="0">
              <a:solidFill>
                <a:srgbClr val="478937"/>
              </a:solidFill>
            </a:endParaRPr>
          </a:p>
        </p:txBody>
      </p:sp>
      <p:pic>
        <p:nvPicPr>
          <p:cNvPr id="11" name="Picture 2" descr="F:\_EIAH tmp\nits-logo-chev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6409" y="2352660"/>
            <a:ext cx="2536398" cy="22193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Partie 1:</a:t>
            </a:r>
          </a:p>
          <a:p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Réalisation d’un scenario pédagogique </a:t>
            </a:r>
          </a:p>
          <a:p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Implication de plusieurs facteurs :humains , économique, ludique ….</a:t>
            </a:r>
          </a:p>
          <a:p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Identification de stratégies d’apprentissage et didactique </a:t>
            </a:r>
          </a:p>
          <a:p>
            <a:endParaRPr lang="fr-FR" sz="20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Partie2:</a:t>
            </a:r>
          </a:p>
          <a:p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Réalisation d’un cahier des charges.</a:t>
            </a:r>
          </a:p>
          <a:p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La collaboration des différents secteurs :</a:t>
            </a:r>
          </a:p>
          <a:p>
            <a:pPr lvl="3">
              <a:buFont typeface="Wingdings" pitchFamily="2" charset="2"/>
              <a:buChar char="q"/>
            </a:pPr>
            <a:r>
              <a:rPr lang="fr-FR" sz="1800" dirty="0" smtClean="0">
                <a:solidFill>
                  <a:schemeClr val="accent3">
                    <a:lumMod val="50000"/>
                  </a:schemeClr>
                </a:solidFill>
              </a:rPr>
              <a:t>L’imagerie </a:t>
            </a:r>
          </a:p>
          <a:p>
            <a:pPr lvl="3">
              <a:buFont typeface="Wingdings" pitchFamily="2" charset="2"/>
              <a:buChar char="q"/>
            </a:pPr>
            <a:r>
              <a:rPr lang="fr-FR" sz="1800" dirty="0" smtClean="0">
                <a:solidFill>
                  <a:schemeClr val="accent3">
                    <a:lumMod val="50000"/>
                  </a:schemeClr>
                </a:solidFill>
              </a:rPr>
              <a:t>Le son </a:t>
            </a:r>
          </a:p>
          <a:p>
            <a:pPr lvl="3">
              <a:buFont typeface="Wingdings" pitchFamily="2" charset="2"/>
              <a:buChar char="q"/>
            </a:pPr>
            <a:r>
              <a:rPr lang="fr-FR" sz="1800" dirty="0" smtClean="0">
                <a:solidFill>
                  <a:schemeClr val="accent3">
                    <a:lumMod val="50000"/>
                  </a:schemeClr>
                </a:solidFill>
              </a:rPr>
              <a:t>La programmation</a:t>
            </a:r>
          </a:p>
          <a:p>
            <a:pPr lvl="3">
              <a:buFont typeface="Wingdings" pitchFamily="2" charset="2"/>
              <a:buChar char="q"/>
            </a:pPr>
            <a:r>
              <a:rPr lang="fr-FR" sz="1800" dirty="0" smtClean="0">
                <a:solidFill>
                  <a:schemeClr val="accent3">
                    <a:lumMod val="50000"/>
                  </a:schemeClr>
                </a:solidFill>
              </a:rPr>
              <a:t>Le Game design </a:t>
            </a:r>
          </a:p>
          <a:p>
            <a:pPr lvl="3">
              <a:buFont typeface="Wingdings" pitchFamily="2" charset="2"/>
              <a:buChar char="q"/>
            </a:pPr>
            <a:r>
              <a:rPr lang="fr-FR" sz="1800" dirty="0" smtClean="0">
                <a:solidFill>
                  <a:schemeClr val="accent3">
                    <a:lumMod val="50000"/>
                  </a:schemeClr>
                </a:solidFill>
              </a:rPr>
              <a:t>Vidéo / photographie </a:t>
            </a:r>
          </a:p>
          <a:p>
            <a:pPr>
              <a:buNone/>
            </a:pPr>
            <a:endParaRPr lang="fr-FR" sz="20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</a:t>
            </a:r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Verdana" pitchFamily="34" charset="0"/>
                <a:cs typeface="Arial" pitchFamily="34" charset="0"/>
              </a:rPr>
              <a:t>Conception et réalisation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Verdana" pitchFamily="34" charset="0"/>
              <a:cs typeface="Arial" pitchFamily="34" charset="0"/>
            </a:endParaRPr>
          </a:p>
        </p:txBody>
      </p:sp>
      <p:sp>
        <p:nvSpPr>
          <p:cNvPr id="9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8596" y="3214686"/>
            <a:ext cx="302518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Exposé EIAH</a:t>
            </a:r>
            <a:endParaRPr lang="fr-FR" sz="4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29190" y="6357958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478937"/>
                </a:solidFill>
              </a:rPr>
              <a:t>EIAH – Université de Picardie Jules Verne</a:t>
            </a:r>
            <a:endParaRPr lang="fr-FR" b="1" dirty="0">
              <a:solidFill>
                <a:srgbClr val="478937"/>
              </a:solidFill>
            </a:endParaRPr>
          </a:p>
        </p:txBody>
      </p:sp>
      <p:pic>
        <p:nvPicPr>
          <p:cNvPr id="2050" name="Picture 2" descr="J:\Mes docs tmp\MIAGE\EIAH\Template Diapo PowerPoint - v2\pastill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8280" y="1000108"/>
            <a:ext cx="5080000" cy="5080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5627975">
            <a:off x="4500563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À l’origine d’un besoin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 rot="20882031">
            <a:off x="4500562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Implication globale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1721826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Conception et réalisation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 rot="5756189">
            <a:off x="4500562" y="1793264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Première approche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593467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>
                <a:solidFill>
                  <a:srgbClr val="478937"/>
                </a:solidFill>
              </a:rPr>
              <a:t>FOURREAUX Florent ; PARE Vincent</a:t>
            </a:r>
          </a:p>
          <a:p>
            <a:r>
              <a:rPr lang="fr-FR" dirty="0" smtClean="0">
                <a:solidFill>
                  <a:srgbClr val="478937"/>
                </a:solidFill>
              </a:rPr>
              <a:t>THUILLIER Ludovic ; TENNICH Nadia</a:t>
            </a:r>
          </a:p>
          <a:p>
            <a:r>
              <a:rPr lang="fr-FR" dirty="0" smtClean="0">
                <a:solidFill>
                  <a:srgbClr val="478937"/>
                </a:solidFill>
              </a:rPr>
              <a:t>MAATOUG Abir</a:t>
            </a:r>
            <a:endParaRPr lang="fr-FR" dirty="0">
              <a:solidFill>
                <a:srgbClr val="478937"/>
              </a:solidFill>
            </a:endParaRPr>
          </a:p>
        </p:txBody>
      </p:sp>
      <p:pic>
        <p:nvPicPr>
          <p:cNvPr id="1026" name="Picture 2" descr="F:\_EIAH tmp\nits-logo-chev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6409" y="2352660"/>
            <a:ext cx="2536398" cy="22193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43438" y="142852"/>
            <a:ext cx="4357719" cy="645691"/>
          </a:xfr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Verdana" pitchFamily="34" charset="0"/>
                <a:cs typeface="Arial" pitchFamily="34" charset="0"/>
              </a:rPr>
              <a:t>Première  approche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Verdana" pitchFamily="34" charset="0"/>
              <a:cs typeface="Arial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429652" y="6357958"/>
            <a:ext cx="642942" cy="500042"/>
          </a:xfrm>
        </p:spPr>
        <p:txBody>
          <a:bodyPr/>
          <a:lstStyle/>
          <a:p>
            <a:pPr algn="ctr"/>
            <a:fld id="{A1F93868-779B-44BF-A123-9D1A91718A8E}" type="slidenum">
              <a:rPr lang="fr-FR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 algn="ctr"/>
              <a:t>3</a:t>
            </a:fld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r>
              <a:rPr lang="fr-FR" sz="2000" dirty="0"/>
              <a:t>EIAH= Environnement informatique + intention didactique </a:t>
            </a:r>
          </a:p>
          <a:p>
            <a:r>
              <a:rPr lang="fr-FR" sz="2000" dirty="0"/>
              <a:t>Intention didactique :</a:t>
            </a:r>
          </a:p>
          <a:p>
            <a:r>
              <a:rPr lang="fr-FR" sz="2000" dirty="0"/>
              <a:t>différentes déclinaisons de l’apprentissage : enseignement, formation, autodidaxie, diffusion de connaissances</a:t>
            </a:r>
          </a:p>
          <a:p>
            <a:r>
              <a:rPr lang="fr-FR" sz="2000" dirty="0"/>
              <a:t>Sciences de l’éducation : théories et méthodes pédagogiques, étude des usages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0" name="Rectangle avec flèche vers le bas 22"/>
          <p:cNvSpPr/>
          <p:nvPr/>
        </p:nvSpPr>
        <p:spPr>
          <a:xfrm>
            <a:off x="5929322" y="3571876"/>
            <a:ext cx="1771656" cy="914400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100" b="1" dirty="0" smtClean="0"/>
              <a:t>Conception d’un artefact</a:t>
            </a:r>
          </a:p>
          <a:p>
            <a:pPr algn="ctr"/>
            <a:r>
              <a:rPr lang="fr-FR" sz="1100" b="1" dirty="0" smtClean="0"/>
              <a:t>(problèmes spécifiques) </a:t>
            </a:r>
            <a:endParaRPr lang="fr-FR" sz="1100" b="1" dirty="0"/>
          </a:p>
        </p:txBody>
      </p:sp>
      <p:sp>
        <p:nvSpPr>
          <p:cNvPr id="21" name="Rectangle à coins arrondis 23"/>
          <p:cNvSpPr/>
          <p:nvPr/>
        </p:nvSpPr>
        <p:spPr>
          <a:xfrm>
            <a:off x="6000760" y="4557738"/>
            <a:ext cx="1643074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/>
              <a:t>spécificités liées à l’intention</a:t>
            </a:r>
          </a:p>
          <a:p>
            <a:pPr algn="ctr"/>
            <a:r>
              <a:rPr lang="fr-FR" sz="1100" b="1" dirty="0" smtClean="0"/>
              <a:t>didactique ou au contexte</a:t>
            </a:r>
          </a:p>
          <a:p>
            <a:pPr algn="ctr"/>
            <a:r>
              <a:rPr lang="fr-FR" sz="1100" b="1" dirty="0" smtClean="0"/>
              <a:t>pédagogique</a:t>
            </a:r>
            <a:endParaRPr lang="fr-FR" sz="1100" b="1" dirty="0"/>
          </a:p>
        </p:txBody>
      </p:sp>
      <p:sp>
        <p:nvSpPr>
          <p:cNvPr id="22" name="Rectangle à coins arrondis 24"/>
          <p:cNvSpPr/>
          <p:nvPr/>
        </p:nvSpPr>
        <p:spPr>
          <a:xfrm>
            <a:off x="6143636" y="5557870"/>
            <a:ext cx="1643074" cy="77152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050" b="1" dirty="0" smtClean="0"/>
              <a:t>phénomènes à</a:t>
            </a:r>
          </a:p>
          <a:p>
            <a:r>
              <a:rPr lang="fr-FR" sz="1050" b="1" dirty="0" smtClean="0"/>
              <a:t>comprendre</a:t>
            </a:r>
          </a:p>
          <a:p>
            <a:r>
              <a:rPr lang="fr-FR" sz="1050" b="1" dirty="0" smtClean="0"/>
              <a:t>- apprentissage</a:t>
            </a:r>
          </a:p>
          <a:p>
            <a:r>
              <a:rPr lang="fr-FR" sz="1050" b="1" dirty="0" smtClean="0"/>
              <a:t>- usages</a:t>
            </a:r>
            <a:endParaRPr lang="fr-FR" sz="1050" b="1" dirty="0"/>
          </a:p>
        </p:txBody>
      </p:sp>
      <p:sp>
        <p:nvSpPr>
          <p:cNvPr id="23" name="Flèche courbée vers la droite 25"/>
          <p:cNvSpPr/>
          <p:nvPr/>
        </p:nvSpPr>
        <p:spPr>
          <a:xfrm flipV="1">
            <a:off x="4929190" y="3857628"/>
            <a:ext cx="928694" cy="2486060"/>
          </a:xfrm>
          <a:prstGeom prst="curv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4" name="Rectangle avec flèche vers le bas 26"/>
          <p:cNvSpPr/>
          <p:nvPr/>
        </p:nvSpPr>
        <p:spPr>
          <a:xfrm>
            <a:off x="1500166" y="3786190"/>
            <a:ext cx="1857388" cy="1143008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FR" sz="1200" b="1" dirty="0" smtClean="0"/>
              <a:t>conception / organisation</a:t>
            </a:r>
          </a:p>
          <a:p>
            <a:r>
              <a:rPr lang="fr-FR" sz="1200" b="1" dirty="0" smtClean="0"/>
              <a:t>d’un dispositif</a:t>
            </a:r>
            <a:endParaRPr lang="fr-FR" sz="1200" b="1" dirty="0"/>
          </a:p>
        </p:txBody>
      </p:sp>
      <p:sp>
        <p:nvSpPr>
          <p:cNvPr id="25" name="Rectangle à coins arrondis 27"/>
          <p:cNvSpPr/>
          <p:nvPr/>
        </p:nvSpPr>
        <p:spPr>
          <a:xfrm>
            <a:off x="1571604" y="5000636"/>
            <a:ext cx="2071702" cy="1000132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dispositif</a:t>
            </a:r>
            <a:endParaRPr lang="fr-FR" sz="1200" dirty="0"/>
          </a:p>
        </p:txBody>
      </p:sp>
      <p:sp>
        <p:nvSpPr>
          <p:cNvPr id="26" name="Rectangle 25"/>
          <p:cNvSpPr/>
          <p:nvPr/>
        </p:nvSpPr>
        <p:spPr>
          <a:xfrm>
            <a:off x="714348" y="4429132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785786" y="4572008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3786182" y="4572008"/>
            <a:ext cx="285752" cy="285752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3938582" y="4724408"/>
            <a:ext cx="285752" cy="285752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32"/>
          <p:cNvSpPr txBox="1"/>
          <p:nvPr/>
        </p:nvSpPr>
        <p:spPr>
          <a:xfrm>
            <a:off x="500034" y="4929198"/>
            <a:ext cx="82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/>
              <a:t>artefacts</a:t>
            </a:r>
          </a:p>
          <a:p>
            <a:r>
              <a:rPr lang="fr-FR" sz="1200" b="1" dirty="0" smtClean="0"/>
              <a:t>prédéfinis</a:t>
            </a:r>
            <a:endParaRPr lang="fr-FR" sz="1200" b="1" dirty="0"/>
          </a:p>
        </p:txBody>
      </p:sp>
      <p:sp>
        <p:nvSpPr>
          <p:cNvPr id="31" name="ZoneTexte 33"/>
          <p:cNvSpPr txBox="1"/>
          <p:nvPr/>
        </p:nvSpPr>
        <p:spPr>
          <a:xfrm>
            <a:off x="3857620" y="5072074"/>
            <a:ext cx="7402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 smtClean="0"/>
              <a:t>artefacts</a:t>
            </a:r>
          </a:p>
          <a:p>
            <a:r>
              <a:rPr lang="fr-FR" sz="1200" b="1" dirty="0" smtClean="0"/>
              <a:t>à créer</a:t>
            </a:r>
            <a:endParaRPr lang="fr-FR" sz="1200" b="1" dirty="0"/>
          </a:p>
        </p:txBody>
      </p:sp>
      <p:sp>
        <p:nvSpPr>
          <p:cNvPr id="32" name="Rectangle 31"/>
          <p:cNvSpPr/>
          <p:nvPr/>
        </p:nvSpPr>
        <p:spPr>
          <a:xfrm>
            <a:off x="1785918" y="5143512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3000364" y="5643578"/>
            <a:ext cx="285752" cy="28575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1857356" y="5715016"/>
            <a:ext cx="285752" cy="285752"/>
          </a:xfrm>
          <a:prstGeom prst="rect">
            <a:avLst/>
          </a:prstGeo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2400" dirty="0" smtClean="0"/>
              <a:t>Environnement informatique :</a:t>
            </a:r>
          </a:p>
          <a:p>
            <a:r>
              <a:rPr lang="fr-FR" sz="2000" dirty="0" smtClean="0"/>
              <a:t>conçus dans le but de susciter ou accompagner un apprentissage</a:t>
            </a:r>
          </a:p>
          <a:p>
            <a:r>
              <a:rPr lang="fr-FR" sz="2000" dirty="0" smtClean="0"/>
              <a:t>mobilisant des agents humains et artificiels</a:t>
            </a:r>
          </a:p>
          <a:p>
            <a:r>
              <a:rPr lang="fr-FR" sz="2000" dirty="0" smtClean="0"/>
              <a:t>utilisés dans des situations d’interaction présentielles ou à distance</a:t>
            </a:r>
          </a:p>
          <a:p>
            <a:pPr>
              <a:buNone/>
            </a:pPr>
            <a:r>
              <a:rPr lang="fr-FR" sz="2000" b="1" dirty="0" smtClean="0"/>
              <a:t>=&gt; </a:t>
            </a:r>
            <a:r>
              <a:rPr lang="fr-FR" sz="2000" dirty="0" smtClean="0">
                <a:solidFill>
                  <a:schemeClr val="accent3">
                    <a:lumMod val="50000"/>
                  </a:schemeClr>
                </a:solidFill>
              </a:rPr>
              <a:t>Une transposition informatique qui intègre :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93868-779B-44BF-A123-9D1A91718A8E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4286248" y="4000504"/>
            <a:ext cx="1000132" cy="1000132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6572264" y="4643446"/>
            <a:ext cx="642942" cy="642942"/>
          </a:xfrm>
          <a:prstGeom prst="ellips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à coins arrondis 14"/>
          <p:cNvSpPr/>
          <p:nvPr/>
        </p:nvSpPr>
        <p:spPr>
          <a:xfrm>
            <a:off x="1285852" y="4214818"/>
            <a:ext cx="1428760" cy="785818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Programme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4500562" y="4214818"/>
            <a:ext cx="642942" cy="64294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Half Frame 6"/>
          <p:cNvSpPr/>
          <p:nvPr/>
        </p:nvSpPr>
        <p:spPr>
          <a:xfrm>
            <a:off x="1142976" y="4000504"/>
            <a:ext cx="1785950" cy="285752"/>
          </a:xfrm>
          <a:prstGeom prst="halfFram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4" name="Half Frame 13"/>
          <p:cNvSpPr/>
          <p:nvPr/>
        </p:nvSpPr>
        <p:spPr>
          <a:xfrm>
            <a:off x="6572264" y="3929066"/>
            <a:ext cx="1500198" cy="285752"/>
          </a:xfrm>
          <a:prstGeom prst="halfFram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2976" y="3714752"/>
            <a:ext cx="1785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Times New Roman" pitchFamily="18" charset="0"/>
                <a:cs typeface="Times New Roman" pitchFamily="18" charset="0"/>
              </a:rPr>
              <a:t>Univers interne</a:t>
            </a:r>
            <a:endParaRPr lang="fr-FR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00826" y="3643314"/>
            <a:ext cx="1785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latin typeface="Times New Roman" pitchFamily="18" charset="0"/>
                <a:cs typeface="Times New Roman" pitchFamily="18" charset="0"/>
              </a:rPr>
              <a:t>Univers externe</a:t>
            </a:r>
            <a:endParaRPr lang="fr-FR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Block Arc 8"/>
          <p:cNvSpPr/>
          <p:nvPr/>
        </p:nvSpPr>
        <p:spPr>
          <a:xfrm>
            <a:off x="4214810" y="3786190"/>
            <a:ext cx="1143008" cy="642942"/>
          </a:xfrm>
          <a:prstGeom prst="blockArc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6248" y="3500438"/>
            <a:ext cx="12144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latin typeface="Times New Roman" pitchFamily="18" charset="0"/>
                <a:cs typeface="Times New Roman" pitchFamily="18" charset="0"/>
              </a:rPr>
              <a:t>Interface</a:t>
            </a:r>
            <a:endParaRPr lang="fr-FR" sz="1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Straight Connector 18"/>
          <p:cNvCxnSpPr>
            <a:stCxn id="16" idx="5"/>
          </p:cNvCxnSpPr>
          <p:nvPr/>
        </p:nvCxnSpPr>
        <p:spPr>
          <a:xfrm rot="16200000" flipH="1">
            <a:off x="4977909" y="4835040"/>
            <a:ext cx="522785" cy="379909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6679420" y="4464852"/>
            <a:ext cx="642941" cy="285749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V="1">
            <a:off x="6965172" y="4464851"/>
            <a:ext cx="642940" cy="285749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000892" y="4572008"/>
            <a:ext cx="285752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7072330" y="4214818"/>
            <a:ext cx="142876" cy="7143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24" name="Straight Connector 1023"/>
          <p:cNvCxnSpPr>
            <a:stCxn id="30" idx="0"/>
          </p:cNvCxnSpPr>
          <p:nvPr/>
        </p:nvCxnSpPr>
        <p:spPr>
          <a:xfrm rot="5400000" flipH="1" flipV="1">
            <a:off x="7072330" y="4143380"/>
            <a:ext cx="14287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5" name="Titre 1"/>
          <p:cNvSpPr>
            <a:spLocks noGrp="1"/>
          </p:cNvSpPr>
          <p:nvPr>
            <p:ph type="title"/>
          </p:nvPr>
        </p:nvSpPr>
        <p:spPr>
          <a:xfrm>
            <a:off x="4643438" y="142852"/>
            <a:ext cx="4357719" cy="645691"/>
          </a:xfr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Verdana" pitchFamily="34" charset="0"/>
                <a:cs typeface="Arial" pitchFamily="34" charset="0"/>
              </a:rPr>
              <a:t>Première  approche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Verdana" pitchFamily="34" charset="0"/>
              <a:cs typeface="Arial" pitchFamily="34" charset="0"/>
            </a:endParaRPr>
          </a:p>
        </p:txBody>
      </p:sp>
      <p:sp>
        <p:nvSpPr>
          <p:cNvPr id="26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8429652" y="6357958"/>
            <a:ext cx="642942" cy="500042"/>
          </a:xfrm>
        </p:spPr>
        <p:txBody>
          <a:bodyPr/>
          <a:lstStyle/>
          <a:p>
            <a:pPr algn="ctr"/>
            <a:fld id="{A1F93868-779B-44BF-A123-9D1A91718A8E}" type="slidenum">
              <a:rPr lang="fr-FR" sz="20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pPr algn="ctr"/>
              <a:t>5</a:t>
            </a:fld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Exposé</a:t>
            </a:r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928662" y="1071546"/>
            <a:ext cx="2143140" cy="500066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Enseignement programmé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8662" y="1857364"/>
            <a:ext cx="2143140" cy="50006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EAO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928662" y="2643182"/>
            <a:ext cx="2143140" cy="50006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EAO et IA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928662" y="3429000"/>
            <a:ext cx="2143140" cy="50006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Moteurs intelligents</a:t>
            </a:r>
            <a:endParaRPr lang="fr-FR" dirty="0"/>
          </a:p>
        </p:txBody>
      </p:sp>
      <p:sp>
        <p:nvSpPr>
          <p:cNvPr id="11" name="Rounded Rectangle 7"/>
          <p:cNvSpPr/>
          <p:nvPr/>
        </p:nvSpPr>
        <p:spPr>
          <a:xfrm>
            <a:off x="3286116" y="3714752"/>
            <a:ext cx="2786082" cy="1057276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reflection blurRad="6350" stA="50000" endA="300" endPos="38500" dist="50800" dir="5400000" sy="-100000" algn="bl" rotWithShape="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Systèmes coopératifs.</a:t>
            </a:r>
          </a:p>
          <a:p>
            <a:pPr algn="ctr"/>
            <a:r>
              <a:rPr lang="fr-FR" dirty="0" smtClean="0"/>
              <a:t>Environnements d ›apprentissages contrôlées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3571868" y="2857496"/>
            <a:ext cx="2143140" cy="50006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Outils</a:t>
            </a:r>
            <a:endParaRPr lang="fr-FR" dirty="0"/>
          </a:p>
        </p:txBody>
      </p:sp>
      <p:sp>
        <p:nvSpPr>
          <p:cNvPr id="13" name="Rounded Rectangle 10"/>
          <p:cNvSpPr/>
          <p:nvPr/>
        </p:nvSpPr>
        <p:spPr>
          <a:xfrm>
            <a:off x="3286116" y="5072074"/>
            <a:ext cx="2786082" cy="1057276"/>
          </a:xfrm>
          <a:prstGeom prst="roundRect">
            <a:avLst/>
          </a:prstGeom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38500" dist="50800" dir="5400000" sy="-100000" algn="bl" rotWithShape="0"/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Environnements interactifs d ›apprentissage avec ordinateur.</a:t>
            </a:r>
          </a:p>
        </p:txBody>
      </p:sp>
      <p:sp>
        <p:nvSpPr>
          <p:cNvPr id="14" name="Rounded Rectangle 11"/>
          <p:cNvSpPr/>
          <p:nvPr/>
        </p:nvSpPr>
        <p:spPr>
          <a:xfrm>
            <a:off x="6357918" y="5072074"/>
            <a:ext cx="2571800" cy="1057276"/>
          </a:xfrm>
          <a:prstGeom prst="roundRect">
            <a:avLst/>
          </a:prstGeom>
          <a:ln/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38500" dist="50800" dir="5400000" sy="-100000" algn="bl" rotWithShape="0"/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Multimédia.</a:t>
            </a:r>
          </a:p>
          <a:p>
            <a:pPr algn="ctr"/>
            <a:r>
              <a:rPr lang="fr-FR" dirty="0" smtClean="0"/>
              <a:t>Interfaces multimodales.</a:t>
            </a:r>
          </a:p>
          <a:p>
            <a:pPr algn="ctr"/>
            <a:r>
              <a:rPr lang="fr-FR" dirty="0" smtClean="0"/>
              <a:t>Réalité virtuelle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500826" y="4357694"/>
            <a:ext cx="2143140" cy="50006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Hypertexte</a:t>
            </a: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6500826" y="2714620"/>
            <a:ext cx="2143140" cy="85725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Environnement d ›apprentissage ouvert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6500826" y="1785926"/>
            <a:ext cx="2143140" cy="500066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Logo et micromondes</a:t>
            </a:r>
            <a:endParaRPr lang="fr-FR" dirty="0"/>
          </a:p>
        </p:txBody>
      </p:sp>
      <p:cxnSp>
        <p:nvCxnSpPr>
          <p:cNvPr id="18" name="Straight Connector 20"/>
          <p:cNvCxnSpPr>
            <a:stCxn id="7" idx="2"/>
            <a:endCxn id="8" idx="0"/>
          </p:cNvCxnSpPr>
          <p:nvPr/>
        </p:nvCxnSpPr>
        <p:spPr>
          <a:xfrm rot="5400000">
            <a:off x="1857356" y="1714488"/>
            <a:ext cx="2857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21"/>
          <p:cNvCxnSpPr/>
          <p:nvPr/>
        </p:nvCxnSpPr>
        <p:spPr>
          <a:xfrm rot="5400000">
            <a:off x="1857356" y="2500306"/>
            <a:ext cx="2857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22"/>
          <p:cNvCxnSpPr/>
          <p:nvPr/>
        </p:nvCxnSpPr>
        <p:spPr>
          <a:xfrm rot="5400000">
            <a:off x="1857356" y="3286124"/>
            <a:ext cx="28575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38"/>
          <p:cNvCxnSpPr>
            <a:stCxn id="11" idx="2"/>
            <a:endCxn id="13" idx="0"/>
          </p:cNvCxnSpPr>
          <p:nvPr/>
        </p:nvCxnSpPr>
        <p:spPr>
          <a:xfrm rot="5400000">
            <a:off x="4529134" y="4922051"/>
            <a:ext cx="3000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54"/>
          <p:cNvCxnSpPr>
            <a:stCxn id="17" idx="2"/>
            <a:endCxn id="16" idx="0"/>
          </p:cNvCxnSpPr>
          <p:nvPr/>
        </p:nvCxnSpPr>
        <p:spPr>
          <a:xfrm rot="5400000">
            <a:off x="7358082" y="2500306"/>
            <a:ext cx="4286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59"/>
          <p:cNvCxnSpPr>
            <a:stCxn id="12" idx="2"/>
          </p:cNvCxnSpPr>
          <p:nvPr/>
        </p:nvCxnSpPr>
        <p:spPr>
          <a:xfrm rot="5400000">
            <a:off x="4464843" y="3536157"/>
            <a:ext cx="35719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62"/>
          <p:cNvCxnSpPr>
            <a:stCxn id="13" idx="3"/>
            <a:endCxn id="14" idx="1"/>
          </p:cNvCxnSpPr>
          <p:nvPr/>
        </p:nvCxnSpPr>
        <p:spPr>
          <a:xfrm>
            <a:off x="6072198" y="5600712"/>
            <a:ext cx="2857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 64"/>
          <p:cNvCxnSpPr>
            <a:stCxn id="16" idx="2"/>
            <a:endCxn id="11" idx="3"/>
          </p:cNvCxnSpPr>
          <p:nvPr/>
        </p:nvCxnSpPr>
        <p:spPr>
          <a:xfrm rot="5400000">
            <a:off x="6486540" y="3157534"/>
            <a:ext cx="671514" cy="1500198"/>
          </a:xfrm>
          <a:prstGeom prst="bentConnector2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 67"/>
          <p:cNvCxnSpPr>
            <a:stCxn id="10" idx="2"/>
            <a:endCxn id="11" idx="1"/>
          </p:cNvCxnSpPr>
          <p:nvPr/>
        </p:nvCxnSpPr>
        <p:spPr>
          <a:xfrm rot="16200000" flipH="1">
            <a:off x="2486012" y="3443286"/>
            <a:ext cx="314324" cy="1285884"/>
          </a:xfrm>
          <a:prstGeom prst="bentConnector2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 69"/>
          <p:cNvCxnSpPr/>
          <p:nvPr/>
        </p:nvCxnSpPr>
        <p:spPr>
          <a:xfrm rot="5400000">
            <a:off x="5893603" y="4750603"/>
            <a:ext cx="785818" cy="428628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Down Arrow 73"/>
          <p:cNvSpPr/>
          <p:nvPr/>
        </p:nvSpPr>
        <p:spPr>
          <a:xfrm>
            <a:off x="357158" y="1071546"/>
            <a:ext cx="214314" cy="3786214"/>
          </a:xfrm>
          <a:prstGeom prst="downArrow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TextBox 74"/>
          <p:cNvSpPr txBox="1"/>
          <p:nvPr/>
        </p:nvSpPr>
        <p:spPr>
          <a:xfrm>
            <a:off x="0" y="1142984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1950</a:t>
            </a:r>
            <a:endParaRPr lang="fr-FR" b="1" dirty="0"/>
          </a:p>
        </p:txBody>
      </p:sp>
      <p:sp>
        <p:nvSpPr>
          <p:cNvPr id="30" name="TextBox 76"/>
          <p:cNvSpPr txBox="1"/>
          <p:nvPr/>
        </p:nvSpPr>
        <p:spPr>
          <a:xfrm>
            <a:off x="0" y="4214818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1990</a:t>
            </a:r>
            <a:endParaRPr lang="fr-FR" b="1" dirty="0"/>
          </a:p>
        </p:txBody>
      </p:sp>
      <p:sp>
        <p:nvSpPr>
          <p:cNvPr id="31" name="TextBox 77"/>
          <p:cNvSpPr txBox="1"/>
          <p:nvPr/>
        </p:nvSpPr>
        <p:spPr>
          <a:xfrm>
            <a:off x="0" y="2786058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1970</a:t>
            </a:r>
            <a:endParaRPr lang="fr-FR" b="1" dirty="0"/>
          </a:p>
        </p:txBody>
      </p:sp>
      <p:sp>
        <p:nvSpPr>
          <p:cNvPr id="32" name="TextBox 78"/>
          <p:cNvSpPr txBox="1"/>
          <p:nvPr/>
        </p:nvSpPr>
        <p:spPr>
          <a:xfrm>
            <a:off x="0" y="3500438"/>
            <a:ext cx="85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1980</a:t>
            </a:r>
            <a:endParaRPr lang="fr-FR" b="1" dirty="0"/>
          </a:p>
        </p:txBody>
      </p:sp>
      <p:sp>
        <p:nvSpPr>
          <p:cNvPr id="34" name="Titre 1"/>
          <p:cNvSpPr>
            <a:spLocks noGrp="1"/>
          </p:cNvSpPr>
          <p:nvPr>
            <p:ph type="title"/>
          </p:nvPr>
        </p:nvSpPr>
        <p:spPr>
          <a:xfrm>
            <a:off x="4643438" y="142852"/>
            <a:ext cx="4357719" cy="645691"/>
          </a:xfr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r"/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Verdana" pitchFamily="34" charset="0"/>
                <a:cs typeface="Arial" pitchFamily="34" charset="0"/>
              </a:rPr>
              <a:t>Première  approche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ea typeface="Verdan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07/7/12/main" val="163136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8596" y="3214686"/>
            <a:ext cx="302518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Exposé EIAH</a:t>
            </a:r>
            <a:endParaRPr lang="fr-FR" sz="4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29190" y="6357958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478937"/>
                </a:solidFill>
              </a:rPr>
              <a:t>EIAH – Université de Picardie Jules Verne</a:t>
            </a:r>
            <a:endParaRPr lang="fr-FR" b="1" dirty="0">
              <a:solidFill>
                <a:srgbClr val="478937"/>
              </a:solidFill>
            </a:endParaRPr>
          </a:p>
        </p:txBody>
      </p:sp>
      <p:pic>
        <p:nvPicPr>
          <p:cNvPr id="2050" name="Picture 2" descr="J:\Mes docs tmp\MIAGE\EIAH\Template Diapo PowerPoint - v2\pastill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3778280" y="1000108"/>
            <a:ext cx="5080000" cy="5080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5627975">
            <a:off x="4500563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À l’origine d’un besoin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 rot="20882031">
            <a:off x="4500562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Implication globale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1721826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Conception et réalisation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 rot="5756189">
            <a:off x="4500562" y="1793264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Première approche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593467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>
                <a:solidFill>
                  <a:srgbClr val="478937"/>
                </a:solidFill>
              </a:rPr>
              <a:t>FOURREAUX Florent ; PARE Vincent</a:t>
            </a:r>
          </a:p>
          <a:p>
            <a:r>
              <a:rPr lang="fr-FR" dirty="0" smtClean="0">
                <a:solidFill>
                  <a:srgbClr val="478937"/>
                </a:solidFill>
              </a:rPr>
              <a:t>THUILLIER Ludovic ; TENNICH Nadia</a:t>
            </a:r>
          </a:p>
          <a:p>
            <a:r>
              <a:rPr lang="fr-FR" dirty="0" smtClean="0">
                <a:solidFill>
                  <a:srgbClr val="478937"/>
                </a:solidFill>
              </a:rPr>
              <a:t>MAATOUG Abir</a:t>
            </a:r>
            <a:endParaRPr lang="fr-FR" dirty="0">
              <a:solidFill>
                <a:srgbClr val="478937"/>
              </a:solidFill>
            </a:endParaRPr>
          </a:p>
        </p:txBody>
      </p:sp>
      <p:pic>
        <p:nvPicPr>
          <p:cNvPr id="11" name="Picture 2" descr="F:\_EIAH tmp\nits-logo-chev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6409" y="2352660"/>
            <a:ext cx="2536398" cy="22193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/>
          <a:lstStyle/>
          <a:p>
            <a:pPr>
              <a:buFont typeface="Arial" charset="0"/>
              <a:buChar char="•"/>
            </a:pPr>
            <a:r>
              <a:rPr lang="fr-FR" dirty="0" smtClean="0"/>
              <a:t>Origine des  besoins</a:t>
            </a:r>
          </a:p>
          <a:p>
            <a:pPr>
              <a:buNone/>
            </a:pPr>
            <a:r>
              <a:rPr lang="fr-FR" dirty="0" smtClean="0"/>
              <a:t>	- Importance de l’apprentissage dans la maîtrise des connaissances.</a:t>
            </a:r>
          </a:p>
          <a:p>
            <a:pPr>
              <a:buNone/>
            </a:pPr>
            <a:r>
              <a:rPr lang="fr-FR" dirty="0" smtClean="0"/>
              <a:t>	- Mise à profit des nouvelles technologies au service de l’apprentissage.</a:t>
            </a:r>
          </a:p>
          <a:p>
            <a:pPr>
              <a:buNone/>
            </a:pPr>
            <a:r>
              <a:rPr lang="fr-FR" dirty="0" smtClean="0"/>
              <a:t>	- Modélisation des connaissances sous forme de « jeux sérieux »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A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l’origine d’un besoin</a:t>
            </a:r>
            <a:r>
              <a:rPr kumimoji="0" lang="fr-FR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509C3E"/>
                </a:solidFill>
                <a:effectLst/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Verdana" pitchFamily="34" charset="0"/>
              <a:cs typeface="Arial" pitchFamily="34" charset="0"/>
            </a:endParaRPr>
          </a:p>
        </p:txBody>
      </p:sp>
      <p:sp>
        <p:nvSpPr>
          <p:cNvPr id="10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28596" y="3214686"/>
            <a:ext cx="302518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Exposé EIAH</a:t>
            </a:r>
            <a:endParaRPr lang="fr-FR" sz="4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929190" y="6357958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478937"/>
                </a:solidFill>
              </a:rPr>
              <a:t>EIAH – Université de Picardie Jules Verne</a:t>
            </a:r>
            <a:endParaRPr lang="fr-FR" b="1" dirty="0">
              <a:solidFill>
                <a:srgbClr val="478937"/>
              </a:solidFill>
            </a:endParaRPr>
          </a:p>
        </p:txBody>
      </p:sp>
      <p:pic>
        <p:nvPicPr>
          <p:cNvPr id="2050" name="Picture 2" descr="J:\Mes docs tmp\MIAGE\EIAH\Template Diapo PowerPoint - v2\pastill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3778280" y="1000108"/>
            <a:ext cx="5080000" cy="5080000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 rot="15627975">
            <a:off x="4500563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À l’origine d’un besoin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 rot="20882031">
            <a:off x="4500562" y="1793264"/>
            <a:ext cx="3636000" cy="3636000"/>
          </a:xfrm>
          <a:prstGeom prst="rect">
            <a:avLst/>
          </a:prstGeom>
          <a:noFill/>
        </p:spPr>
        <p:txBody>
          <a:bodyPr vert="horz" wrap="none" rtlCol="0">
            <a:prstTxWarp prst="textArchDown">
              <a:avLst/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Implication globale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572000" y="1721826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Conception et réalisation</a:t>
            </a:r>
            <a:endParaRPr lang="fr-F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ZoneTexte 6"/>
          <p:cNvSpPr txBox="1"/>
          <p:nvPr/>
        </p:nvSpPr>
        <p:spPr>
          <a:xfrm rot="5756189">
            <a:off x="4500562" y="1793264"/>
            <a:ext cx="3636000" cy="3636000"/>
          </a:xfrm>
          <a:prstGeom prst="rect">
            <a:avLst/>
          </a:prstGeom>
          <a:noFill/>
        </p:spPr>
        <p:txBody>
          <a:bodyPr wrap="square" rtlCol="0">
            <a:prstTxWarp prst="textCircle">
              <a:avLst>
                <a:gd name="adj" fmla="val 11197353"/>
              </a:avLst>
            </a:prstTxWarp>
            <a:spAutoFit/>
          </a:bodyPr>
          <a:lstStyle/>
          <a:p>
            <a:r>
              <a:rPr lang="fr-F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Première approche</a:t>
            </a:r>
            <a:endParaRPr lang="fr-F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593467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>
                <a:solidFill>
                  <a:srgbClr val="478937"/>
                </a:solidFill>
              </a:rPr>
              <a:t>FOURREAUX Florent ; PARE Vincent</a:t>
            </a:r>
          </a:p>
          <a:p>
            <a:r>
              <a:rPr lang="fr-FR" dirty="0" smtClean="0">
                <a:solidFill>
                  <a:srgbClr val="478937"/>
                </a:solidFill>
              </a:rPr>
              <a:t>THUILLIER Ludovic ; TENNICH Nadia</a:t>
            </a:r>
          </a:p>
          <a:p>
            <a:r>
              <a:rPr lang="fr-FR" dirty="0" smtClean="0">
                <a:solidFill>
                  <a:srgbClr val="478937"/>
                </a:solidFill>
              </a:rPr>
              <a:t>MAATOUG Abir</a:t>
            </a:r>
            <a:endParaRPr lang="fr-FR" dirty="0">
              <a:solidFill>
                <a:srgbClr val="478937"/>
              </a:solidFill>
            </a:endParaRPr>
          </a:p>
        </p:txBody>
      </p:sp>
      <p:pic>
        <p:nvPicPr>
          <p:cNvPr id="10" name="Picture 2" descr="F:\_EIAH tmp\nits-logo-cheva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6409" y="2352660"/>
            <a:ext cx="2536398" cy="22193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bg1">
              <a:alpha val="77000"/>
            </a:schemeClr>
          </a:solidFill>
          <a:ln w="19050">
            <a:solidFill>
              <a:srgbClr val="509C3E">
                <a:alpha val="29000"/>
              </a:srgbClr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dirty="0" smtClean="0"/>
              <a:t>Privé :</a:t>
            </a:r>
          </a:p>
          <a:p>
            <a:pPr>
              <a:buNone/>
            </a:pPr>
            <a:r>
              <a:rPr lang="fr-FR" dirty="0" smtClean="0"/>
              <a:t>	Les </a:t>
            </a:r>
            <a:r>
              <a:rPr lang="fr-FR" dirty="0" err="1" smtClean="0"/>
              <a:t>Serious</a:t>
            </a:r>
            <a:r>
              <a:rPr lang="fr-FR" dirty="0" smtClean="0"/>
              <a:t> </a:t>
            </a:r>
            <a:r>
              <a:rPr lang="fr-FR" dirty="0" err="1" smtClean="0"/>
              <a:t>Games</a:t>
            </a:r>
            <a:r>
              <a:rPr lang="fr-FR" dirty="0" smtClean="0"/>
              <a:t> dans la vie de tous les jours:</a:t>
            </a:r>
          </a:p>
          <a:p>
            <a:pPr>
              <a:buNone/>
            </a:pPr>
            <a:r>
              <a:rPr lang="fr-FR" dirty="0" smtClean="0"/>
              <a:t>		</a:t>
            </a:r>
          </a:p>
          <a:p>
            <a:pPr>
              <a:buNone/>
            </a:pPr>
            <a:r>
              <a:rPr lang="fr-FR" dirty="0" smtClean="0"/>
              <a:t>		Apprentissage Linguistique,</a:t>
            </a:r>
          </a:p>
          <a:p>
            <a:pPr>
              <a:buNone/>
            </a:pPr>
            <a:r>
              <a:rPr lang="fr-FR" dirty="0" smtClean="0"/>
              <a:t>		Cuisine,</a:t>
            </a:r>
          </a:p>
          <a:p>
            <a:pPr>
              <a:buNone/>
            </a:pPr>
            <a:r>
              <a:rPr lang="fr-FR" smtClean="0"/>
              <a:t>		Musique, 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		Sécurité domestique :</a:t>
            </a:r>
          </a:p>
          <a:p>
            <a:pPr>
              <a:buNone/>
            </a:pPr>
            <a:r>
              <a:rPr lang="fr-FR" dirty="0" smtClean="0"/>
              <a:t>			Exemple : </a:t>
            </a:r>
          </a:p>
          <a:p>
            <a:pPr>
              <a:buNone/>
            </a:pPr>
            <a:r>
              <a:rPr lang="fr-FR" dirty="0" smtClean="0"/>
              <a:t>				Kid </a:t>
            </a:r>
            <a:r>
              <a:rPr lang="fr-FR" dirty="0" err="1" smtClean="0"/>
              <a:t>Kitchen</a:t>
            </a:r>
            <a:endParaRPr lang="fr-FR" dirty="0" smtClean="0"/>
          </a:p>
          <a:p>
            <a:pPr>
              <a:buNone/>
            </a:pPr>
            <a:endParaRPr lang="fr-FR" dirty="0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Serious Game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286248" y="142852"/>
            <a:ext cx="4714908" cy="645691"/>
          </a:xfrm>
          <a:prstGeom prst="rect">
            <a:avLst/>
          </a:prstGeom>
          <a:noFill/>
          <a:effectLst>
            <a:outerShdw blurRad="50800" dist="38100" dir="2700000" sx="56000" sy="56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Implication</a:t>
            </a:r>
            <a:r>
              <a:rPr kumimoji="0" lang="fr-FR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Verdana" pitchFamily="34" charset="0"/>
                <a:cs typeface="Arial" pitchFamily="34" charset="0"/>
              </a:rPr>
              <a:t> globale</a:t>
            </a:r>
            <a:endParaRPr kumimoji="0" lang="fr-FR" sz="44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Verdana" pitchFamily="34" charset="0"/>
              <a:cs typeface="Arial" pitchFamily="34" charset="0"/>
            </a:endParaRPr>
          </a:p>
        </p:txBody>
      </p:sp>
      <p:sp>
        <p:nvSpPr>
          <p:cNvPr id="8" name="Espace réservé du numéro de diapositive 4"/>
          <p:cNvSpPr txBox="1">
            <a:spLocks/>
          </p:cNvSpPr>
          <p:nvPr/>
        </p:nvSpPr>
        <p:spPr>
          <a:xfrm>
            <a:off x="8429652" y="6357958"/>
            <a:ext cx="642942" cy="500042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1F93868-779B-44BF-A123-9D1A91718A8E}" type="slidenum">
              <a:rPr kumimoji="0" lang="fr-FR" sz="2000" b="0" i="0" u="none" strike="noStrike" kern="1200" cap="none" spc="0" normalizeH="0" baseline="0" noProof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sz="2000" b="0" i="0" u="none" strike="noStrike" kern="1200" cap="none" spc="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outs:outSpaceData xmlns:outs="http://schemas.microsoft.com/office/2009/outspace/metadata">
  <outs:relatedDates>
    <outs:relatedDate>
      <outs:type>3</outs:type>
      <outs:displayName>Last Modified</outs:displayName>
      <outs:dateTime>2010-05-29T11:44:33Z</outs:dateTime>
      <outs:isPinned>true</outs:isPinned>
    </outs:relatedDate>
    <outs:relatedDate>
      <outs:type>2</outs:type>
      <outs:displayName>Created</outs:displayName>
      <outs:dateTime>2010-05-18T21:27:54Z</outs:dateTime>
      <outs:isPinned>true</outs:isPinned>
    </outs:relatedDate>
    <outs:relatedDate>
      <outs:type>4</outs:type>
      <outs:displayName>Last Printed</outs:displayName>
      <outs:dateTime/>
      <outs:isPinned>true</outs:isPinned>
    </outs:relatedDate>
  </outs:relatedDates>
  <outs:relatedDocuments>
    <outs:relatedDocument>
      <outs:type>2</outs:type>
      <outs:displayName>Other documents in current folder</outs:displayName>
      <outs:uri/>
      <outs:isPinned>true</outs:isPinned>
    </outs:relatedDocument>
  </outs:relatedDocuments>
  <outs:relatedPeople>
    <outs:relatedPeopleItem>
      <outs:category>Author</outs:category>
      <outs:people>
        <outs:relatedPerson>
          <outs:displayName>Vincent</outs:displayName>
          <outs:accountName/>
        </outs:relatedPerson>
      </outs:people>
      <outs:source>0</outs:source>
      <outs:isPinned>true</outs:isPinned>
    </outs:relatedPeopleItem>
    <outs:relatedPeopleItem>
      <outs:category>Last modified by</outs:category>
      <outs:people>
        <outs:relatedPerson>
          <outs:displayName>Vincent</outs:displayName>
          <outs:accountName/>
        </outs:relatedPerson>
      </outs:people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propertyMetadataList xmlns="http://schemas.microsoft.com/office/2009/outspace/metadata">
    <propertyMetadata>
      <type>0</type>
      <propertyId>2228224</propertyId>
      <propertyName/>
      <isPinned>true</isPinned>
    </propertyMetadata>
    <propertyMetadata>
      <type>0</type>
      <propertyId>1114115</propertyId>
      <propertyName/>
      <isPinned>true</isPinned>
    </propertyMetadata>
    <propertyMetadata>
      <type>0</type>
      <propertyId>1114117</propertyId>
      <propertyName/>
      <isPinned>true</isPinned>
    </propertyMetadata>
    <propertyMetadata>
      <type>0</type>
      <propertyId>589825</propertyId>
      <propertyName/>
      <isPinned>false</isPinned>
    </propertyMetadata>
    <propertyMetadata>
      <type>0</type>
      <propertyId>1114116</propertyId>
      <propertyName/>
      <isPinned>false</isPinned>
    </propertyMetadata>
    <propertyMetadata>
      <type>0</type>
      <propertyId>14</propertyId>
      <propertyName/>
      <isPinned>true</isPinned>
    </propertyMetadata>
    <propertyMetadata>
      <type>0</type>
      <propertyId>8</propertyId>
      <propertyName/>
      <isPinned>true</isPinned>
    </propertyMetadata>
    <propertyMetadata>
      <type>0</type>
      <propertyId>6</propertyId>
      <propertyName/>
      <isPinned>false</isPinned>
    </propertyMetadata>
    <propertyMetadata>
      <type>0</type>
      <propertyId>1114118</propertyId>
      <propertyName/>
      <isPinned>false</isPinned>
    </propertyMetadata>
    <propertyMetadata>
      <type>0</type>
      <propertyId>1179649</propertyId>
      <propertyName/>
      <isPinned>false</isPinned>
    </propertyMetadata>
    <propertyMetadata>
      <type>0</type>
      <propertyId>655365</propertyId>
      <propertyName/>
      <isPinned>false</isPinned>
    </propertyMetadata>
    <propertyMetadata>
      <type>0</type>
      <propertyId>1</propertyId>
      <propertyName/>
      <isPinned>false</isPinned>
    </propertyMetadata>
    <propertyMetadata>
      <type>0</type>
      <propertyId>0</propertyId>
      <propertyName/>
      <isPinned>true</isPinned>
    </propertyMetadata>
    <propertyMetadata>
      <type>0</type>
      <propertyId>13</propertyId>
      <propertyName/>
      <isPinned>false</isPinned>
    </propertyMetadata>
    <propertyMetadata>
      <type>0</type>
      <propertyId>1179653</propertyId>
      <propertyName/>
      <isPinned>false</isPinned>
    </propertyMetadata>
    <propertyMetadata>
      <type>0</type>
      <propertyId>22</propertyId>
      <propertyName/>
      <isPinned>false</isPinned>
    </propertyMetadata>
  </propertyMetadataList>
  <outs:corruptMetadataWasLost/>
</outs:outSpaceData>
</file>

<file path=customXml/itemProps1.xml><?xml version="1.0" encoding="utf-8"?>
<ds:datastoreItem xmlns:ds="http://schemas.openxmlformats.org/officeDocument/2006/customXml" ds:itemID="{5A3C0F15-0332-4352-B791-81D1B95D66EA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441</Words>
  <Application>Microsoft Office PowerPoint</Application>
  <PresentationFormat>Affichage à l'écran (4:3)</PresentationFormat>
  <Paragraphs>192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Diapositive 1</vt:lpstr>
      <vt:lpstr>Diapositive 2</vt:lpstr>
      <vt:lpstr>Première  approche</vt:lpstr>
      <vt:lpstr>Première  approche</vt:lpstr>
      <vt:lpstr>Première  approche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</dc:creator>
  <cp:lastModifiedBy>Your User Name</cp:lastModifiedBy>
  <cp:revision>33</cp:revision>
  <dcterms:created xsi:type="dcterms:W3CDTF">2010-05-18T21:27:54Z</dcterms:created>
  <dcterms:modified xsi:type="dcterms:W3CDTF">2010-06-04T08:46:36Z</dcterms:modified>
</cp:coreProperties>
</file>