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21"/>
  </p:notesMasterIdLst>
  <p:sldIdLst>
    <p:sldId id="256" r:id="rId3"/>
    <p:sldId id="258" r:id="rId4"/>
    <p:sldId id="257" r:id="rId5"/>
    <p:sldId id="276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937"/>
    <a:srgbClr val="509C3E"/>
  </p:clrMru>
  <p:extLst>
    <p:ext uri="{E76CE94A-603C-4142-B9EB-6D1370010A27}">
      <p14:discardImageEditData xmlns="" xmlns:p14="http://schemas.microsoft.com/office/powerpoint/2007/7/12/main" val="0"/>
    </p:ext>
    <p:ext uri="{D31A062A-798A-4329-ABDD-BBA856620510}">
      <p14:defaultImageDpi xmlns=""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07/7/12/main" val="301762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pPr/>
              <a:t>04/06/2010 10:44:09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pPr/>
              <a:t>04/06/2010 10:44:10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pPr/>
              <a:t>04/06/2010 10:44:10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pPr/>
              <a:t>04/06/2010 10:44:09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pPr/>
              <a:t>04/06/2010 10:44:10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pPr/>
              <a:t>04/06/2010 10:44:10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pPr/>
              <a:t>04/06/2010 10:44:10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pPr/>
              <a:t>04/06/2010 10:44:10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pPr/>
              <a:t>04/06/2010 10:44:10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pPr/>
              <a:t>04/06/2010 10:44:10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pPr/>
              <a:t>04/06/2010 10:44:10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pPr/>
              <a:t>04/06/2010 10:44:10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28860" y="3071810"/>
            <a:ext cx="444384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934670"/>
            <a:ext cx="35775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	Enseignement : </a:t>
            </a:r>
          </a:p>
          <a:p>
            <a:pPr>
              <a:buNone/>
            </a:pPr>
            <a:r>
              <a:rPr lang="fr-FR" dirty="0" smtClean="0"/>
              <a:t>			Mathématiques :</a:t>
            </a:r>
          </a:p>
          <a:p>
            <a:pPr>
              <a:buNone/>
            </a:pPr>
            <a:r>
              <a:rPr lang="fr-FR" dirty="0" smtClean="0"/>
              <a:t>				Exemple : </a:t>
            </a:r>
            <a:r>
              <a:rPr lang="fr-FR" dirty="0" err="1" smtClean="0"/>
              <a:t>Zombiedivision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				pour les école élémentaire.</a:t>
            </a:r>
          </a:p>
          <a:p>
            <a:pPr>
              <a:buNone/>
            </a:pPr>
            <a:r>
              <a:rPr lang="fr-FR" dirty="0" smtClean="0"/>
              <a:t>			Orientation :</a:t>
            </a:r>
          </a:p>
          <a:p>
            <a:pPr>
              <a:buNone/>
            </a:pPr>
            <a:r>
              <a:rPr lang="fr-FR" dirty="0" smtClean="0"/>
              <a:t>				Exemple : </a:t>
            </a:r>
            <a:r>
              <a:rPr lang="fr-FR" dirty="0" err="1" smtClean="0"/>
              <a:t>Technocity</a:t>
            </a:r>
            <a:r>
              <a:rPr lang="fr-FR" dirty="0" smtClean="0"/>
              <a:t> 	</a:t>
            </a:r>
          </a:p>
          <a:p>
            <a:pPr>
              <a:buNone/>
            </a:pPr>
            <a:r>
              <a:rPr lang="fr-FR" dirty="0" smtClean="0"/>
              <a:t>				pour les collégiens et lycéen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	Enseignement : </a:t>
            </a:r>
          </a:p>
          <a:p>
            <a:pPr>
              <a:buNone/>
            </a:pPr>
            <a:r>
              <a:rPr lang="fr-FR" dirty="0" smtClean="0"/>
              <a:t>			Les avis sont en général très partagé sur l’impact des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. Néanmoins des études ont démontré que certains avaient de réels impacts vis-à-vis de l’apprentissage. </a:t>
            </a:r>
          </a:p>
          <a:p>
            <a:pPr>
              <a:buNone/>
            </a:pPr>
            <a:r>
              <a:rPr lang="fr-FR" dirty="0" smtClean="0"/>
              <a:t>			La difficulté est dans leur conception, les buts pédagogiques étant souvent difficiles à atteindre précisément. 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	Police :</a:t>
            </a:r>
          </a:p>
          <a:p>
            <a:pPr>
              <a:buNone/>
            </a:pPr>
            <a:r>
              <a:rPr lang="fr-FR" dirty="0" smtClean="0"/>
              <a:t>			Exemple : </a:t>
            </a:r>
            <a:r>
              <a:rPr lang="fr-FR" dirty="0" err="1" smtClean="0"/>
              <a:t>Tacking</a:t>
            </a:r>
            <a:r>
              <a:rPr lang="fr-FR" dirty="0" smtClean="0"/>
              <a:t> </a:t>
            </a:r>
            <a:r>
              <a:rPr lang="fr-FR" dirty="0" err="1" smtClean="0"/>
              <a:t>Knife</a:t>
            </a:r>
            <a:r>
              <a:rPr lang="fr-FR" dirty="0" smtClean="0"/>
              <a:t> crime</a:t>
            </a:r>
          </a:p>
          <a:p>
            <a:pPr>
              <a:buNone/>
            </a:pPr>
            <a:r>
              <a:rPr lang="fr-FR" dirty="0" smtClean="0"/>
              <a:t>			prévention contre la violence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Hôpitaux :</a:t>
            </a:r>
          </a:p>
          <a:p>
            <a:pPr>
              <a:buNone/>
            </a:pPr>
            <a:r>
              <a:rPr lang="fr-FR" dirty="0" smtClean="0"/>
              <a:t>			Exemple : </a:t>
            </a:r>
            <a:r>
              <a:rPr lang="fr-FR" dirty="0" err="1" smtClean="0"/>
              <a:t>RescueSim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			pour les services d’urgences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	Gouvernement et Politique :</a:t>
            </a:r>
          </a:p>
          <a:p>
            <a:pPr>
              <a:buNone/>
            </a:pPr>
            <a:r>
              <a:rPr lang="fr-FR" dirty="0" smtClean="0"/>
              <a:t>			Exemple : Citizen Engagement</a:t>
            </a:r>
          </a:p>
          <a:p>
            <a:pPr>
              <a:buNone/>
            </a:pPr>
            <a:r>
              <a:rPr lang="fr-FR" dirty="0" smtClean="0"/>
              <a:t>		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Militaire :</a:t>
            </a:r>
          </a:p>
          <a:p>
            <a:pPr>
              <a:buNone/>
            </a:pPr>
            <a:r>
              <a:rPr lang="fr-FR" dirty="0" smtClean="0"/>
              <a:t>		Entrainement</a:t>
            </a:r>
          </a:p>
          <a:p>
            <a:pPr>
              <a:buNone/>
            </a:pPr>
            <a:r>
              <a:rPr lang="fr-FR" dirty="0" smtClean="0"/>
              <a:t>		Simulation</a:t>
            </a:r>
          </a:p>
          <a:p>
            <a:pPr>
              <a:buNone/>
            </a:pPr>
            <a:r>
              <a:rPr lang="fr-FR" dirty="0" smtClean="0"/>
              <a:t>		Stratégie</a:t>
            </a:r>
          </a:p>
          <a:p>
            <a:pPr>
              <a:buNone/>
            </a:pPr>
            <a:r>
              <a:rPr lang="fr-FR" dirty="0" smtClean="0"/>
              <a:t>			Les académies militaires sont très 	conscient de l’utilité des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	pour les exercices d’entrainement.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Militaire :</a:t>
            </a:r>
          </a:p>
          <a:p>
            <a:pPr>
              <a:buNone/>
            </a:pPr>
            <a:r>
              <a:rPr lang="fr-FR" dirty="0" smtClean="0"/>
              <a:t>		Entrainement</a:t>
            </a:r>
          </a:p>
          <a:p>
            <a:pPr>
              <a:buNone/>
            </a:pPr>
            <a:r>
              <a:rPr lang="fr-FR" dirty="0" smtClean="0"/>
              <a:t>		Simulation</a:t>
            </a:r>
          </a:p>
          <a:p>
            <a:pPr>
              <a:buNone/>
            </a:pPr>
            <a:r>
              <a:rPr lang="fr-FR" dirty="0" smtClean="0"/>
              <a:t>		Stratégie</a:t>
            </a:r>
          </a:p>
          <a:p>
            <a:pPr>
              <a:buNone/>
            </a:pPr>
            <a:r>
              <a:rPr lang="fr-FR" dirty="0" smtClean="0"/>
              <a:t>			Les académies militaires sont très 	conscient de l’utilité des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	pour les exercices d’entrainement.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/>
              <a:t>Militaire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	Cependant l’utilisation effective des  jeux et des technologies associés dans la pédagogie est sous-utilisée.</a:t>
            </a:r>
          </a:p>
          <a:p>
            <a:pPr>
              <a:buNone/>
            </a:pPr>
            <a:r>
              <a:rPr lang="fr-FR" dirty="0" smtClean="0"/>
              <a:t>			Le challenge consiste à identifier les bénéfices et les contraintes de leur utilisation, notamment dans une stratégie de défense.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214686"/>
            <a:ext cx="3025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Partie 1: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Réalisation d’un scenario pédagogique 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Implication de plusieurs facteurs :humains , économique, ludique ….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Identification de stratégies d’apprentissage et didactique </a:t>
            </a:r>
          </a:p>
          <a:p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Partie2: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Réalisation d’un cahier des charges.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La collaboration des différents secteurs :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L’imagerie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Le son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La programmation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Le Game design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Vidéo / photographie 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Verdana" pitchFamily="34" charset="0"/>
                <a:cs typeface="Arial" pitchFamily="34" charset="0"/>
              </a:rPr>
              <a:t>Conception et réalisation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214686"/>
            <a:ext cx="3025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  <p:pic>
        <p:nvPicPr>
          <p:cNvPr id="1026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43438" y="142852"/>
            <a:ext cx="4357719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Première  approche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3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fr-FR" sz="2000" dirty="0"/>
              <a:t>EIAH= Environnement informatique + intention didactique </a:t>
            </a:r>
          </a:p>
          <a:p>
            <a:r>
              <a:rPr lang="fr-FR" sz="2000" dirty="0"/>
              <a:t>Intention didactique :</a:t>
            </a:r>
          </a:p>
          <a:p>
            <a:r>
              <a:rPr lang="fr-FR" sz="2000" dirty="0"/>
              <a:t>différentes déclinaisons de l’apprentissage : enseignement, formation, autodidaxie, diffusion de connaissances</a:t>
            </a:r>
          </a:p>
          <a:p>
            <a:r>
              <a:rPr lang="fr-FR" sz="2000" dirty="0"/>
              <a:t>Sciences de l’éducation : théories et méthodes pédagogiques, étude des usages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0" name="Rectangle avec flèche vers le bas 22"/>
          <p:cNvSpPr/>
          <p:nvPr/>
        </p:nvSpPr>
        <p:spPr>
          <a:xfrm>
            <a:off x="5929322" y="3571876"/>
            <a:ext cx="1771656" cy="9144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Conception d’un artefact</a:t>
            </a:r>
          </a:p>
          <a:p>
            <a:pPr algn="ctr"/>
            <a:r>
              <a:rPr lang="fr-FR" sz="1100" b="1" dirty="0" smtClean="0"/>
              <a:t>(problèmes spécifiques) </a:t>
            </a:r>
            <a:endParaRPr lang="fr-FR" sz="1100" b="1" dirty="0"/>
          </a:p>
        </p:txBody>
      </p:sp>
      <p:sp>
        <p:nvSpPr>
          <p:cNvPr id="21" name="Rectangle à coins arrondis 23"/>
          <p:cNvSpPr/>
          <p:nvPr/>
        </p:nvSpPr>
        <p:spPr>
          <a:xfrm>
            <a:off x="6000760" y="4557738"/>
            <a:ext cx="1643074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spécificités liées à l’intention</a:t>
            </a:r>
          </a:p>
          <a:p>
            <a:pPr algn="ctr"/>
            <a:r>
              <a:rPr lang="fr-FR" sz="1100" b="1" dirty="0" smtClean="0"/>
              <a:t>didactique ou au contexte</a:t>
            </a:r>
          </a:p>
          <a:p>
            <a:pPr algn="ctr"/>
            <a:r>
              <a:rPr lang="fr-FR" sz="1100" b="1" dirty="0" smtClean="0"/>
              <a:t>pédagogique</a:t>
            </a:r>
            <a:endParaRPr lang="fr-FR" sz="1100" b="1" dirty="0"/>
          </a:p>
        </p:txBody>
      </p:sp>
      <p:sp>
        <p:nvSpPr>
          <p:cNvPr id="22" name="Rectangle à coins arrondis 24"/>
          <p:cNvSpPr/>
          <p:nvPr/>
        </p:nvSpPr>
        <p:spPr>
          <a:xfrm>
            <a:off x="6143636" y="5557870"/>
            <a:ext cx="1643074" cy="7715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50" b="1" dirty="0" smtClean="0"/>
              <a:t>phénomènes à</a:t>
            </a:r>
          </a:p>
          <a:p>
            <a:r>
              <a:rPr lang="fr-FR" sz="1050" b="1" dirty="0" smtClean="0"/>
              <a:t>comprendre</a:t>
            </a:r>
          </a:p>
          <a:p>
            <a:r>
              <a:rPr lang="fr-FR" sz="1050" b="1" dirty="0" smtClean="0"/>
              <a:t>- apprentissage</a:t>
            </a:r>
          </a:p>
          <a:p>
            <a:r>
              <a:rPr lang="fr-FR" sz="1050" b="1" dirty="0" smtClean="0"/>
              <a:t>- usages</a:t>
            </a:r>
            <a:endParaRPr lang="fr-FR" sz="1050" b="1" dirty="0"/>
          </a:p>
        </p:txBody>
      </p:sp>
      <p:sp>
        <p:nvSpPr>
          <p:cNvPr id="23" name="Flèche courbée vers la droite 25"/>
          <p:cNvSpPr/>
          <p:nvPr/>
        </p:nvSpPr>
        <p:spPr>
          <a:xfrm flipV="1">
            <a:off x="4929190" y="3857628"/>
            <a:ext cx="928694" cy="2486060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Rectangle avec flèche vers le bas 26"/>
          <p:cNvSpPr/>
          <p:nvPr/>
        </p:nvSpPr>
        <p:spPr>
          <a:xfrm>
            <a:off x="1500166" y="3786190"/>
            <a:ext cx="1857388" cy="1143008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 smtClean="0"/>
              <a:t>conception / organisation</a:t>
            </a:r>
          </a:p>
          <a:p>
            <a:r>
              <a:rPr lang="fr-FR" sz="1200" b="1" dirty="0" smtClean="0"/>
              <a:t>d’un dispositif</a:t>
            </a:r>
            <a:endParaRPr lang="fr-FR" sz="1200" b="1" dirty="0"/>
          </a:p>
        </p:txBody>
      </p:sp>
      <p:sp>
        <p:nvSpPr>
          <p:cNvPr id="25" name="Rectangle à coins arrondis 27"/>
          <p:cNvSpPr/>
          <p:nvPr/>
        </p:nvSpPr>
        <p:spPr>
          <a:xfrm>
            <a:off x="1571604" y="5000636"/>
            <a:ext cx="2071702" cy="10001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dispositif</a:t>
            </a:r>
            <a:endParaRPr lang="fr-FR" sz="1200" dirty="0"/>
          </a:p>
        </p:txBody>
      </p:sp>
      <p:sp>
        <p:nvSpPr>
          <p:cNvPr id="26" name="Rectangle 25"/>
          <p:cNvSpPr/>
          <p:nvPr/>
        </p:nvSpPr>
        <p:spPr>
          <a:xfrm>
            <a:off x="714348" y="442913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85786" y="457200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786182" y="45720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938582" y="47244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32"/>
          <p:cNvSpPr txBox="1"/>
          <p:nvPr/>
        </p:nvSpPr>
        <p:spPr>
          <a:xfrm>
            <a:off x="500034" y="4929198"/>
            <a:ext cx="82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prédéfinis</a:t>
            </a:r>
            <a:endParaRPr lang="fr-FR" sz="1200" b="1" dirty="0"/>
          </a:p>
        </p:txBody>
      </p:sp>
      <p:sp>
        <p:nvSpPr>
          <p:cNvPr id="31" name="ZoneTexte 33"/>
          <p:cNvSpPr txBox="1"/>
          <p:nvPr/>
        </p:nvSpPr>
        <p:spPr>
          <a:xfrm>
            <a:off x="3857620" y="5072074"/>
            <a:ext cx="740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à créer</a:t>
            </a:r>
            <a:endParaRPr lang="fr-FR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1785918" y="514351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00364" y="564357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857356" y="5715016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400" dirty="0" smtClean="0"/>
              <a:t>Environnement informatique :</a:t>
            </a:r>
          </a:p>
          <a:p>
            <a:r>
              <a:rPr lang="fr-FR" sz="2000" dirty="0" smtClean="0"/>
              <a:t>conçus dans le but de susciter ou accompagner un apprentissage</a:t>
            </a:r>
          </a:p>
          <a:p>
            <a:r>
              <a:rPr lang="fr-FR" sz="2000" dirty="0" smtClean="0"/>
              <a:t>mobilisant des agents humains et artificiels</a:t>
            </a:r>
          </a:p>
          <a:p>
            <a:r>
              <a:rPr lang="fr-FR" sz="2000" dirty="0" smtClean="0"/>
              <a:t>utilisés dans des situations d’interaction présentielles ou à distance</a:t>
            </a:r>
          </a:p>
          <a:p>
            <a:pPr>
              <a:buNone/>
            </a:pPr>
            <a:r>
              <a:rPr lang="fr-FR" sz="2000" b="1" dirty="0" smtClean="0"/>
              <a:t>=&gt;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Une transposition informatique qui intègre :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286248" y="4000504"/>
            <a:ext cx="1000132" cy="100013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572264" y="4643446"/>
            <a:ext cx="642942" cy="64294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1285852" y="4214818"/>
            <a:ext cx="1428760" cy="78581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Programme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500562" y="4214818"/>
            <a:ext cx="642942" cy="6429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Half Frame 6"/>
          <p:cNvSpPr/>
          <p:nvPr/>
        </p:nvSpPr>
        <p:spPr>
          <a:xfrm>
            <a:off x="1142976" y="4000504"/>
            <a:ext cx="1785950" cy="285752"/>
          </a:xfrm>
          <a:prstGeom prst="halfFra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>
            <a:off x="6572264" y="3929066"/>
            <a:ext cx="1500198" cy="285752"/>
          </a:xfrm>
          <a:prstGeom prst="halfFra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3714752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Univers interne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0826" y="3643314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Univers externe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ck Arc 8"/>
          <p:cNvSpPr/>
          <p:nvPr/>
        </p:nvSpPr>
        <p:spPr>
          <a:xfrm>
            <a:off x="4214810" y="3786190"/>
            <a:ext cx="1143008" cy="642942"/>
          </a:xfrm>
          <a:prstGeom prst="blockArc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48" y="3500438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Interface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>
            <a:stCxn id="16" idx="5"/>
          </p:cNvCxnSpPr>
          <p:nvPr/>
        </p:nvCxnSpPr>
        <p:spPr>
          <a:xfrm rot="16200000" flipH="1">
            <a:off x="4977909" y="4835040"/>
            <a:ext cx="522785" cy="379909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679420" y="4464852"/>
            <a:ext cx="642941" cy="28574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6965172" y="4464851"/>
            <a:ext cx="642940" cy="28574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00892" y="4572008"/>
            <a:ext cx="28575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072330" y="4214818"/>
            <a:ext cx="142876" cy="7143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4" name="Straight Connector 1023"/>
          <p:cNvCxnSpPr>
            <a:stCxn id="30" idx="0"/>
          </p:cNvCxnSpPr>
          <p:nvPr/>
        </p:nvCxnSpPr>
        <p:spPr>
          <a:xfrm rot="5400000" flipH="1" flipV="1">
            <a:off x="7072330" y="4143380"/>
            <a:ext cx="1428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4643438" y="142852"/>
            <a:ext cx="4357719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Première  approche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Verdana" pitchFamily="34" charset="0"/>
              <a:cs typeface="Arial" pitchFamily="34" charset="0"/>
            </a:endParaRPr>
          </a:p>
        </p:txBody>
      </p:sp>
      <p:sp>
        <p:nvSpPr>
          <p:cNvPr id="26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5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28662" y="1071546"/>
            <a:ext cx="2143140" cy="50006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Enseignement programmé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8662" y="1857364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928662" y="2643182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 et IA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8662" y="3429000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Moteurs intelligents</a:t>
            </a:r>
            <a:endParaRPr lang="fr-FR" dirty="0"/>
          </a:p>
        </p:txBody>
      </p:sp>
      <p:sp>
        <p:nvSpPr>
          <p:cNvPr id="11" name="Rounded Rectangle 7"/>
          <p:cNvSpPr/>
          <p:nvPr/>
        </p:nvSpPr>
        <p:spPr>
          <a:xfrm>
            <a:off x="3286116" y="3714752"/>
            <a:ext cx="2786082" cy="105727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Systèmes coopératifs.</a:t>
            </a:r>
          </a:p>
          <a:p>
            <a:pPr algn="ctr"/>
            <a:r>
              <a:rPr lang="fr-FR" dirty="0" smtClean="0"/>
              <a:t>Environnements d ›apprentissages contrôlées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571868" y="2857496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Outils</a:t>
            </a:r>
            <a:endParaRPr lang="fr-FR" dirty="0"/>
          </a:p>
        </p:txBody>
      </p:sp>
      <p:sp>
        <p:nvSpPr>
          <p:cNvPr id="13" name="Rounded Rectangle 10"/>
          <p:cNvSpPr/>
          <p:nvPr/>
        </p:nvSpPr>
        <p:spPr>
          <a:xfrm>
            <a:off x="3286116" y="5072074"/>
            <a:ext cx="2786082" cy="1057276"/>
          </a:xfrm>
          <a:prstGeom prst="roundRect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Environnements interactifs d ›apprentissage avec ordinateur.</a:t>
            </a:r>
          </a:p>
        </p:txBody>
      </p:sp>
      <p:sp>
        <p:nvSpPr>
          <p:cNvPr id="14" name="Rounded Rectangle 11"/>
          <p:cNvSpPr/>
          <p:nvPr/>
        </p:nvSpPr>
        <p:spPr>
          <a:xfrm>
            <a:off x="6357918" y="5072074"/>
            <a:ext cx="2571800" cy="1057276"/>
          </a:xfrm>
          <a:prstGeom prst="roundRect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Multimédia.</a:t>
            </a:r>
          </a:p>
          <a:p>
            <a:pPr algn="ctr"/>
            <a:r>
              <a:rPr lang="fr-FR" dirty="0" smtClean="0"/>
              <a:t>Interfaces multimodales.</a:t>
            </a:r>
          </a:p>
          <a:p>
            <a:pPr algn="ctr"/>
            <a:r>
              <a:rPr lang="fr-FR" dirty="0" smtClean="0"/>
              <a:t>Réalité virtuelle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00826" y="4357694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Hypertexte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500826" y="2714620"/>
            <a:ext cx="2143140" cy="85725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 d ›apprentissage ouvert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500826" y="1785926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 et micromondes</a:t>
            </a:r>
            <a:endParaRPr lang="fr-FR" dirty="0"/>
          </a:p>
        </p:txBody>
      </p:sp>
      <p:cxnSp>
        <p:nvCxnSpPr>
          <p:cNvPr id="18" name="Straight Connector 20"/>
          <p:cNvCxnSpPr>
            <a:stCxn id="7" idx="2"/>
            <a:endCxn id="8" idx="0"/>
          </p:cNvCxnSpPr>
          <p:nvPr/>
        </p:nvCxnSpPr>
        <p:spPr>
          <a:xfrm rot="5400000">
            <a:off x="1857356" y="1714488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1"/>
          <p:cNvCxnSpPr/>
          <p:nvPr/>
        </p:nvCxnSpPr>
        <p:spPr>
          <a:xfrm rot="5400000">
            <a:off x="1857356" y="2500306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2"/>
          <p:cNvCxnSpPr/>
          <p:nvPr/>
        </p:nvCxnSpPr>
        <p:spPr>
          <a:xfrm rot="5400000">
            <a:off x="1857356" y="3286124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38"/>
          <p:cNvCxnSpPr>
            <a:stCxn id="11" idx="2"/>
            <a:endCxn id="13" idx="0"/>
          </p:cNvCxnSpPr>
          <p:nvPr/>
        </p:nvCxnSpPr>
        <p:spPr>
          <a:xfrm rot="5400000">
            <a:off x="4529134" y="4922051"/>
            <a:ext cx="3000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4"/>
          <p:cNvCxnSpPr>
            <a:stCxn id="17" idx="2"/>
            <a:endCxn id="16" idx="0"/>
          </p:cNvCxnSpPr>
          <p:nvPr/>
        </p:nvCxnSpPr>
        <p:spPr>
          <a:xfrm rot="5400000">
            <a:off x="7358082" y="2500306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9"/>
          <p:cNvCxnSpPr>
            <a:stCxn id="12" idx="2"/>
          </p:cNvCxnSpPr>
          <p:nvPr/>
        </p:nvCxnSpPr>
        <p:spPr>
          <a:xfrm rot="5400000">
            <a:off x="4464843" y="3536157"/>
            <a:ext cx="357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2"/>
          <p:cNvCxnSpPr>
            <a:stCxn id="13" idx="3"/>
            <a:endCxn id="14" idx="1"/>
          </p:cNvCxnSpPr>
          <p:nvPr/>
        </p:nvCxnSpPr>
        <p:spPr>
          <a:xfrm>
            <a:off x="6072198" y="5600712"/>
            <a:ext cx="285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 64"/>
          <p:cNvCxnSpPr>
            <a:stCxn id="16" idx="2"/>
            <a:endCxn id="11" idx="3"/>
          </p:cNvCxnSpPr>
          <p:nvPr/>
        </p:nvCxnSpPr>
        <p:spPr>
          <a:xfrm rot="5400000">
            <a:off x="6486540" y="3157534"/>
            <a:ext cx="671514" cy="1500198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 67"/>
          <p:cNvCxnSpPr>
            <a:stCxn id="10" idx="2"/>
            <a:endCxn id="11" idx="1"/>
          </p:cNvCxnSpPr>
          <p:nvPr/>
        </p:nvCxnSpPr>
        <p:spPr>
          <a:xfrm rot="16200000" flipH="1">
            <a:off x="2486012" y="3443286"/>
            <a:ext cx="314324" cy="128588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 69"/>
          <p:cNvCxnSpPr/>
          <p:nvPr/>
        </p:nvCxnSpPr>
        <p:spPr>
          <a:xfrm rot="5400000">
            <a:off x="5893603" y="4750603"/>
            <a:ext cx="785818" cy="42862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73"/>
          <p:cNvSpPr/>
          <p:nvPr/>
        </p:nvSpPr>
        <p:spPr>
          <a:xfrm>
            <a:off x="357158" y="1071546"/>
            <a:ext cx="214314" cy="3786214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extBox 74"/>
          <p:cNvSpPr txBox="1"/>
          <p:nvPr/>
        </p:nvSpPr>
        <p:spPr>
          <a:xfrm>
            <a:off x="0" y="1142984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1950</a:t>
            </a:r>
            <a:endParaRPr lang="fr-FR" b="1" dirty="0"/>
          </a:p>
        </p:txBody>
      </p:sp>
      <p:sp>
        <p:nvSpPr>
          <p:cNvPr id="30" name="TextBox 76"/>
          <p:cNvSpPr txBox="1"/>
          <p:nvPr/>
        </p:nvSpPr>
        <p:spPr>
          <a:xfrm>
            <a:off x="0" y="421481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1990</a:t>
            </a:r>
            <a:endParaRPr lang="fr-FR" b="1" dirty="0"/>
          </a:p>
        </p:txBody>
      </p:sp>
      <p:sp>
        <p:nvSpPr>
          <p:cNvPr id="31" name="TextBox 77"/>
          <p:cNvSpPr txBox="1"/>
          <p:nvPr/>
        </p:nvSpPr>
        <p:spPr>
          <a:xfrm>
            <a:off x="0" y="278605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1970</a:t>
            </a:r>
            <a:endParaRPr lang="fr-FR" b="1" dirty="0"/>
          </a:p>
        </p:txBody>
      </p:sp>
      <p:sp>
        <p:nvSpPr>
          <p:cNvPr id="32" name="TextBox 78"/>
          <p:cNvSpPr txBox="1"/>
          <p:nvPr/>
        </p:nvSpPr>
        <p:spPr>
          <a:xfrm>
            <a:off x="0" y="350043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1980</a:t>
            </a:r>
            <a:endParaRPr lang="fr-FR" b="1" dirty="0"/>
          </a:p>
        </p:txBody>
      </p: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4643438" y="142852"/>
            <a:ext cx="4357719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Première  approche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07/7/12/main" val="16313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214686"/>
            <a:ext cx="3025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lang="fr-FR" dirty="0" smtClean="0"/>
              <a:t>Origine des  besoins</a:t>
            </a:r>
          </a:p>
          <a:p>
            <a:pPr>
              <a:buNone/>
            </a:pPr>
            <a:r>
              <a:rPr lang="fr-FR" dirty="0" smtClean="0"/>
              <a:t>	- Importance de l’apprentissage dans la maîtrise des connaissances.</a:t>
            </a:r>
          </a:p>
          <a:p>
            <a:pPr>
              <a:buNone/>
            </a:pPr>
            <a:r>
              <a:rPr lang="fr-FR" dirty="0" smtClean="0"/>
              <a:t>	- Mise à profit des nouvelles technologies au service de l’apprentissage.</a:t>
            </a:r>
          </a:p>
          <a:p>
            <a:pPr>
              <a:buNone/>
            </a:pPr>
            <a:r>
              <a:rPr lang="fr-FR" dirty="0" smtClean="0"/>
              <a:t>	- Modélisation des connaissances sous forme de « jeux sérieux »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A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l’origine d’un besoin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09C3E"/>
                </a:solidFill>
                <a:effectLst/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  <p:sp>
        <p:nvSpPr>
          <p:cNvPr id="10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214686"/>
            <a:ext cx="3025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  <p:pic>
        <p:nvPicPr>
          <p:cNvPr id="10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Privé :</a:t>
            </a:r>
          </a:p>
          <a:p>
            <a:pPr>
              <a:buNone/>
            </a:pPr>
            <a:r>
              <a:rPr lang="fr-FR" dirty="0" smtClean="0"/>
              <a:t>	Les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dans la vie de tous les jours:</a:t>
            </a:r>
          </a:p>
          <a:p>
            <a:pPr>
              <a:buNone/>
            </a:pPr>
            <a:r>
              <a:rPr lang="fr-FR" dirty="0" smtClean="0"/>
              <a:t>		</a:t>
            </a:r>
          </a:p>
          <a:p>
            <a:pPr>
              <a:buNone/>
            </a:pPr>
            <a:r>
              <a:rPr lang="fr-FR" dirty="0" smtClean="0"/>
              <a:t>		Apprentissage Linguistique,</a:t>
            </a:r>
          </a:p>
          <a:p>
            <a:pPr>
              <a:buNone/>
            </a:pPr>
            <a:r>
              <a:rPr lang="fr-FR" dirty="0" smtClean="0"/>
              <a:t>		Cuisine,</a:t>
            </a:r>
          </a:p>
          <a:p>
            <a:pPr>
              <a:buNone/>
            </a:pPr>
            <a:r>
              <a:rPr lang="fr-FR" smtClean="0"/>
              <a:t>		Musique,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	Sécurité domestique :</a:t>
            </a:r>
          </a:p>
          <a:p>
            <a:pPr>
              <a:buNone/>
            </a:pPr>
            <a:r>
              <a:rPr lang="fr-FR" dirty="0" smtClean="0"/>
              <a:t>			Exemple : </a:t>
            </a:r>
          </a:p>
          <a:p>
            <a:pPr>
              <a:buNone/>
            </a:pPr>
            <a:r>
              <a:rPr lang="fr-FR" dirty="0" smtClean="0"/>
              <a:t>				Kid </a:t>
            </a:r>
            <a:r>
              <a:rPr lang="fr-FR" dirty="0" err="1" smtClean="0"/>
              <a:t>Kitchen</a:t>
            </a: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globale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2010-05-29T11:44:33Z</outs:dateTime>
      <outs:isPinned>true</outs:isPinned>
    </outs:relatedDate>
    <outs:relatedDate>
      <outs:type>2</outs:type>
      <outs:displayName>Created</outs:displayName>
      <outs:dateTime>2010-05-18T21:27:54Z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5A3C0F15-0332-4352-B791-81D1B95D66E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441</Words>
  <Application>Microsoft Office PowerPoint</Application>
  <PresentationFormat>Affichage à l'écran (4:3)</PresentationFormat>
  <Paragraphs>192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Première  approche</vt:lpstr>
      <vt:lpstr>Première  approche</vt:lpstr>
      <vt:lpstr>Première  approche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Your User Name</cp:lastModifiedBy>
  <cp:revision>33</cp:revision>
  <dcterms:created xsi:type="dcterms:W3CDTF">2010-05-18T21:27:54Z</dcterms:created>
  <dcterms:modified xsi:type="dcterms:W3CDTF">2010-06-04T08:46:36Z</dcterms:modified>
</cp:coreProperties>
</file>